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3.xml" ContentType="application/vnd.openxmlformats-officedocument.presentationml.tags+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notesSlides/notesSlide3.xml" ContentType="application/vnd.openxmlformats-officedocument.presentationml.notesSlide+xml"/>
  <Override PartName="/ppt/tags/tag6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8.xml" ContentType="application/vnd.openxmlformats-officedocument.presentationml.tags+xml"/>
  <Override PartName="/ppt/notesSlides/notesSlide8.xml" ContentType="application/vnd.openxmlformats-officedocument.presentationml.notesSlide+xml"/>
  <Override PartName="/ppt/tags/tag6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0.xml" ContentType="application/vnd.openxmlformats-officedocument.presentationml.tags+xml"/>
  <Override PartName="/ppt/notesSlides/notesSlide11.xml" ContentType="application/vnd.openxmlformats-officedocument.presentationml.notesSlide+xml"/>
  <Override PartName="/ppt/tags/tag71.xml" ContentType="application/vnd.openxmlformats-officedocument.presentationml.tags+xml"/>
  <Override PartName="/ppt/notesSlides/notesSlide12.xml" ContentType="application/vnd.openxmlformats-officedocument.presentationml.notesSlide+xml"/>
  <Override PartName="/ppt/tags/tag72.xml" ContentType="application/vnd.openxmlformats-officedocument.presentationml.tags+xml"/>
  <Override PartName="/ppt/notesSlides/notesSlide13.xml" ContentType="application/vnd.openxmlformats-officedocument.presentationml.notesSlide+xml"/>
  <Override PartName="/ppt/tags/tag73.xml" ContentType="application/vnd.openxmlformats-officedocument.presentationml.tags+xml"/>
  <Override PartName="/ppt/notesSlides/notesSlide14.xml" ContentType="application/vnd.openxmlformats-officedocument.presentationml.notesSlide+xml"/>
  <Override PartName="/ppt/tags/tag74.xml" ContentType="application/vnd.openxmlformats-officedocument.presentationml.tags+xml"/>
  <Override PartName="/ppt/notesSlides/notesSlide15.xml" ContentType="application/vnd.openxmlformats-officedocument.presentationml.notesSlide+xml"/>
  <Override PartName="/ppt/tags/tag7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6.xml" ContentType="application/vnd.openxmlformats-officedocument.presentationml.tags+xml"/>
  <Override PartName="/ppt/notesSlides/notesSlide18.xml" ContentType="application/vnd.openxmlformats-officedocument.presentationml.notesSlide+xml"/>
  <Override PartName="/ppt/tags/tag7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8.xml" ContentType="application/vnd.openxmlformats-officedocument.presentationml.tags+xml"/>
  <Override PartName="/ppt/notesSlides/notesSlide21.xml" ContentType="application/vnd.openxmlformats-officedocument.presentationml.notesSlide+xml"/>
  <Override PartName="/ppt/tags/tag7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0.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2"/>
    <p:sldId id="278" r:id="rId3"/>
    <p:sldId id="272" r:id="rId4"/>
    <p:sldId id="273" r:id="rId5"/>
    <p:sldId id="279" r:id="rId6"/>
    <p:sldId id="257" r:id="rId7"/>
    <p:sldId id="280" r:id="rId8"/>
    <p:sldId id="261" r:id="rId9"/>
    <p:sldId id="281" r:id="rId10"/>
    <p:sldId id="282" r:id="rId11"/>
    <p:sldId id="283" r:id="rId12"/>
    <p:sldId id="284" r:id="rId13"/>
    <p:sldId id="285" r:id="rId14"/>
    <p:sldId id="286" r:id="rId15"/>
    <p:sldId id="287" r:id="rId16"/>
    <p:sldId id="288" r:id="rId17"/>
    <p:sldId id="290" r:id="rId18"/>
    <p:sldId id="291" r:id="rId19"/>
    <p:sldId id="289" r:id="rId20"/>
    <p:sldId id="292" r:id="rId21"/>
    <p:sldId id="293" r:id="rId22"/>
    <p:sldId id="294" r:id="rId23"/>
    <p:sldId id="295" r:id="rId24"/>
    <p:sldId id="296" r:id="rId25"/>
    <p:sldId id="277" r:id="rId26"/>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E2F4"/>
    <a:srgbClr val="238BC1"/>
    <a:srgbClr val="FFFFFF"/>
    <a:srgbClr val="FAFAFA"/>
    <a:srgbClr val="DCDCDC"/>
    <a:srgbClr val="F0F0F0"/>
    <a:srgbClr val="E6E6E6"/>
    <a:srgbClr val="C8C8C8"/>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56" autoAdjust="0"/>
    <p:restoredTop sz="65617"/>
  </p:normalViewPr>
  <p:slideViewPr>
    <p:cSldViewPr snapToGrid="0">
      <p:cViewPr varScale="1">
        <p:scale>
          <a:sx n="85" d="100"/>
          <a:sy n="85" d="100"/>
        </p:scale>
        <p:origin x="1120" y="168"/>
      </p:cViewPr>
      <p:guideLst>
        <p:guide orient="horz" pos="2160"/>
        <p:guide pos="3840"/>
      </p:guideLst>
    </p:cSldViewPr>
  </p:slideViewPr>
  <p:notesTextViewPr>
    <p:cViewPr>
      <p:scale>
        <a:sx n="3" d="2"/>
        <a:sy n="3" d="2"/>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字魂59号-创粗黑" panose="00000500000000000000" pitchFamily="2" charset="-122"/>
                <a:ea typeface="字魂59号-创粗黑" panose="00000500000000000000" pitchFamily="2" charset="-122"/>
              </a:rPr>
              <a:t>2024/9/12</a:t>
            </a:fld>
            <a:endParaRPr lang="zh-CN" altLang="en-US" dirty="0">
              <a:latin typeface="字魂59号-创粗黑" panose="00000500000000000000" pitchFamily="2" charset="-122"/>
              <a:ea typeface="字魂59号-创粗黑" panose="000005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字魂59号-创粗黑" panose="00000500000000000000" pitchFamily="2" charset="-122"/>
              <a:ea typeface="字魂59号-创粗黑" panose="000005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字魂59号-创粗黑" panose="00000500000000000000" pitchFamily="2" charset="-122"/>
                <a:ea typeface="字魂59号-创粗黑" panose="00000500000000000000" pitchFamily="2" charset="-122"/>
              </a:rPr>
              <a:t>‹#›</a:t>
            </a:fld>
            <a:endParaRPr lang="zh-CN" altLang="en-US" dirty="0">
              <a:latin typeface="字魂59号-创粗黑" panose="00000500000000000000" pitchFamily="2" charset="-122"/>
              <a:ea typeface="字魂59号-创粗黑" panose="00000500000000000000" pitchFamily="2" charset="-122"/>
            </a:endParaRPr>
          </a:p>
        </p:txBody>
      </p:sp>
    </p:spTree>
    <p:extLst>
      <p:ext uri="{BB962C8B-B14F-4D97-AF65-F5344CB8AC3E}">
        <p14:creationId xmlns:p14="http://schemas.microsoft.com/office/powerpoint/2010/main" val="549491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1AC49D05-6128-4D0D-A32A-06A5E73B386C}" type="datetimeFigureOut">
              <a:rPr lang="zh-CN" altLang="en-US" smtClean="0"/>
              <a:pPr/>
              <a:t>2024/9/12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5849F42C-2DAE-424C-A4B8-3140182C3E9F}" type="slidenum">
              <a:rPr lang="zh-CN" altLang="en-US" smtClean="0"/>
              <a:pPr/>
              <a:t>‹#›</a:t>
            </a:fld>
            <a:endParaRPr lang="zh-CN" altLang="en-US" dirty="0"/>
          </a:p>
        </p:txBody>
      </p:sp>
    </p:spTree>
    <p:extLst>
      <p:ext uri="{BB962C8B-B14F-4D97-AF65-F5344CB8AC3E}">
        <p14:creationId xmlns:p14="http://schemas.microsoft.com/office/powerpoint/2010/main" val="3228470652"/>
      </p:ext>
    </p:extLst>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D4D4D4"/>
                </a:solidFill>
                <a:effectLst/>
                <a:latin typeface="-apple-system"/>
              </a:rPr>
              <a:t>Welcome everyone! Today, we're going to take a fun journey through the world of asynchronous systems using a Just In Time delivery metaphor. We'll see how NATS, </a:t>
            </a:r>
            <a:r>
              <a:rPr lang="en-US" b="0" i="0" dirty="0" err="1">
                <a:solidFill>
                  <a:srgbClr val="D4D4D4"/>
                </a:solidFill>
                <a:effectLst/>
                <a:latin typeface="-apple-system"/>
              </a:rPr>
              <a:t>CloudEvents</a:t>
            </a:r>
            <a:r>
              <a:rPr lang="en-US" b="0" i="0" dirty="0">
                <a:solidFill>
                  <a:srgbClr val="D4D4D4"/>
                </a:solidFill>
                <a:effectLst/>
                <a:latin typeface="-apple-system"/>
              </a:rPr>
              <a:t>, and </a:t>
            </a:r>
            <a:r>
              <a:rPr lang="en-US" b="0" i="0" dirty="0" err="1">
                <a:solidFill>
                  <a:srgbClr val="D4D4D4"/>
                </a:solidFill>
                <a:effectLst/>
                <a:latin typeface="-apple-system"/>
              </a:rPr>
              <a:t>AsyncAPI</a:t>
            </a:r>
            <a:r>
              <a:rPr lang="en-US" b="0" i="0" dirty="0">
                <a:solidFill>
                  <a:srgbClr val="D4D4D4"/>
                </a:solidFill>
                <a:effectLst/>
                <a:latin typeface="-apple-system"/>
              </a:rPr>
              <a:t> can work together to create robust, scalable solutions. So, buckle up!</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2599402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10</a:t>
            </a:fld>
            <a:endParaRPr lang="zh-CN" altLang="en-US" dirty="0"/>
          </a:p>
        </p:txBody>
      </p:sp>
    </p:spTree>
    <p:extLst>
      <p:ext uri="{BB962C8B-B14F-4D97-AF65-F5344CB8AC3E}">
        <p14:creationId xmlns:p14="http://schemas.microsoft.com/office/powerpoint/2010/main" val="257176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931E3-0500-BDD1-FF8B-07ECB20198B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EC95EA-DC16-98B1-39D5-0FCEE47336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6F3B8F-C2CE-2653-5710-842E571A4A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NATS is a pretty old project it was initially released in  2011. It was later rewritten from Ruby to Go and later became a CNCF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NATS might be known as a messaging system, but it is much more than that. It is like a connectivity fabric, that can be used across your enterprise to connect both internal and external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If you haven’t seen Derek Collison presentation called “Rethink Connectivity” I highly recommend it. Derek is NATS creator.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our Just In Time delivery metaphor you can think of NATS both as the roads and the fleet of trucks, trains or airplanes.</a:t>
            </a:r>
            <a:endParaRPr lang="zh-CN" altLang="en-US" dirty="0"/>
          </a:p>
          <a:p>
            <a:endParaRPr lang="zh-CN" altLang="en-US" dirty="0"/>
          </a:p>
        </p:txBody>
      </p:sp>
      <p:sp>
        <p:nvSpPr>
          <p:cNvPr id="4" name="灯片编号占位符 3">
            <a:extLst>
              <a:ext uri="{FF2B5EF4-FFF2-40B4-BE49-F238E27FC236}">
                <a16:creationId xmlns:a16="http://schemas.microsoft.com/office/drawing/2014/main" id="{11D4DE67-CAAE-3BBE-D27B-E3C21FFE2691}"/>
              </a:ext>
            </a:extLst>
          </p:cNvPr>
          <p:cNvSpPr>
            <a:spLocks noGrp="1"/>
          </p:cNvSpPr>
          <p:nvPr>
            <p:ph type="sldNum" sz="quarter" idx="5"/>
          </p:nvPr>
        </p:nvSpPr>
        <p:spPr/>
        <p:txBody>
          <a:bodyPr/>
          <a:lstStyle/>
          <a:p>
            <a:fld id="{5849F42C-2DAE-424C-A4B8-3140182C3E9F}" type="slidenum">
              <a:rPr lang="zh-CN" altLang="en-US" smtClean="0"/>
              <a:pPr/>
              <a:t>11</a:t>
            </a:fld>
            <a:endParaRPr lang="zh-CN" altLang="en-US" dirty="0"/>
          </a:p>
        </p:txBody>
      </p:sp>
    </p:spTree>
    <p:extLst>
      <p:ext uri="{BB962C8B-B14F-4D97-AF65-F5344CB8AC3E}">
        <p14:creationId xmlns:p14="http://schemas.microsoft.com/office/powerpoint/2010/main" val="2562663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68A0F-D992-84C8-705C-3FEAC24E810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2524F5-26F9-DBA0-4C33-E639394D0F0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E7B105-7F1D-EA7A-9386-D9544EF69F2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3D6DA94-A27C-542E-C2A7-8914A1D11711}"/>
              </a:ext>
            </a:extLst>
          </p:cNvPr>
          <p:cNvSpPr>
            <a:spLocks noGrp="1"/>
          </p:cNvSpPr>
          <p:nvPr>
            <p:ph type="sldNum" sz="quarter" idx="5"/>
          </p:nvPr>
        </p:nvSpPr>
        <p:spPr/>
        <p:txBody>
          <a:bodyPr/>
          <a:lstStyle/>
          <a:p>
            <a:fld id="{5849F42C-2DAE-424C-A4B8-3140182C3E9F}" type="slidenum">
              <a:rPr lang="zh-CN" altLang="en-US" smtClean="0"/>
              <a:pPr/>
              <a:t>12</a:t>
            </a:fld>
            <a:endParaRPr lang="zh-CN" altLang="en-US" dirty="0"/>
          </a:p>
        </p:txBody>
      </p:sp>
    </p:spTree>
    <p:extLst>
      <p:ext uri="{BB962C8B-B14F-4D97-AF65-F5344CB8AC3E}">
        <p14:creationId xmlns:p14="http://schemas.microsoft.com/office/powerpoint/2010/main" val="1771197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919AC-96DA-CF75-97E1-F9BADB0448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978F89-F74D-F075-DE8C-658EB417C7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EC3359-8BD7-62E7-808F-6E115638D1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68A9DE9-0DBB-3962-F02F-8E81E9D3823A}"/>
              </a:ext>
            </a:extLst>
          </p:cNvPr>
          <p:cNvSpPr>
            <a:spLocks noGrp="1"/>
          </p:cNvSpPr>
          <p:nvPr>
            <p:ph type="sldNum" sz="quarter" idx="5"/>
          </p:nvPr>
        </p:nvSpPr>
        <p:spPr/>
        <p:txBody>
          <a:bodyPr/>
          <a:lstStyle/>
          <a:p>
            <a:fld id="{5849F42C-2DAE-424C-A4B8-3140182C3E9F}" type="slidenum">
              <a:rPr lang="zh-CN" altLang="en-US" smtClean="0"/>
              <a:pPr/>
              <a:t>13</a:t>
            </a:fld>
            <a:endParaRPr lang="zh-CN" altLang="en-US" dirty="0"/>
          </a:p>
        </p:txBody>
      </p:sp>
    </p:spTree>
    <p:extLst>
      <p:ext uri="{BB962C8B-B14F-4D97-AF65-F5344CB8AC3E}">
        <p14:creationId xmlns:p14="http://schemas.microsoft.com/office/powerpoint/2010/main" val="364347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612D9-3F33-69C4-82F5-3C762B1E7E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8AA6A3-DE6A-8CBF-8730-088E38ED12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C418C9-E3E0-97E1-90A7-A5707570A832}"/>
              </a:ext>
            </a:extLst>
          </p:cNvPr>
          <p:cNvSpPr>
            <a:spLocks noGrp="1"/>
          </p:cNvSpPr>
          <p:nvPr>
            <p:ph type="body" idx="1"/>
          </p:nvPr>
        </p:nvSpPr>
        <p:spPr/>
        <p:txBody>
          <a:bodyPr/>
          <a:lstStyle/>
          <a:p>
            <a:r>
              <a:rPr lang="en-US" altLang="zh-CN" dirty="0" err="1"/>
              <a:t>CloudEvents</a:t>
            </a:r>
            <a:r>
              <a:rPr lang="en-US" altLang="zh-CN" dirty="0"/>
              <a:t> is a very tiny specifications that has been build in collaboration with major tech companies including Amazon, Microsoft, Google, Adobe, etc.</a:t>
            </a:r>
          </a:p>
          <a:p>
            <a:endParaRPr lang="en-US" altLang="zh-CN" dirty="0"/>
          </a:p>
          <a:p>
            <a:r>
              <a:rPr lang="en-US" altLang="zh-CN" dirty="0"/>
              <a:t>Its focus is to provide essential metadata for any intermediary to be able to act, validate, transform or route. By design it doesn’t have all the bells and whistles, that you could find in other specifications. Anyone remember the good old days of various XML specifications </a:t>
            </a:r>
            <a:r>
              <a:rPr lang="en-US" altLang="zh-CN" dirty="0">
                <a:sym typeface="Wingdings" pitchFamily="2" charset="2"/>
              </a:rPr>
              <a:t>.</a:t>
            </a:r>
          </a:p>
          <a:p>
            <a:endParaRPr lang="en-US" altLang="zh-CN"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the Just In Time delivery metaphor, you can think of </a:t>
            </a:r>
            <a:r>
              <a:rPr lang="en-US" altLang="zh-CN" dirty="0" err="1"/>
              <a:t>CloudEvents</a:t>
            </a:r>
            <a:r>
              <a:rPr lang="en-US" altLang="zh-CN" dirty="0"/>
              <a:t> as the standard sized boxes or containers that have labels and routing details, but we don’t necessarily what is inside those boxes.</a:t>
            </a:r>
            <a:endParaRPr lang="zh-CN" altLang="en-US" dirty="0"/>
          </a:p>
          <a:p>
            <a:endParaRPr lang="zh-CN" altLang="en-US" dirty="0"/>
          </a:p>
        </p:txBody>
      </p:sp>
      <p:sp>
        <p:nvSpPr>
          <p:cNvPr id="4" name="灯片编号占位符 3">
            <a:extLst>
              <a:ext uri="{FF2B5EF4-FFF2-40B4-BE49-F238E27FC236}">
                <a16:creationId xmlns:a16="http://schemas.microsoft.com/office/drawing/2014/main" id="{DDD5EBB8-7315-49FE-BFB0-D047A73ACFA4}"/>
              </a:ext>
            </a:extLst>
          </p:cNvPr>
          <p:cNvSpPr>
            <a:spLocks noGrp="1"/>
          </p:cNvSpPr>
          <p:nvPr>
            <p:ph type="sldNum" sz="quarter" idx="5"/>
          </p:nvPr>
        </p:nvSpPr>
        <p:spPr/>
        <p:txBody>
          <a:bodyPr/>
          <a:lstStyle/>
          <a:p>
            <a:fld id="{5849F42C-2DAE-424C-A4B8-3140182C3E9F}" type="slidenum">
              <a:rPr lang="zh-CN" altLang="en-US" smtClean="0"/>
              <a:pPr/>
              <a:t>14</a:t>
            </a:fld>
            <a:endParaRPr lang="zh-CN" altLang="en-US" dirty="0"/>
          </a:p>
        </p:txBody>
      </p:sp>
    </p:spTree>
    <p:extLst>
      <p:ext uri="{BB962C8B-B14F-4D97-AF65-F5344CB8AC3E}">
        <p14:creationId xmlns:p14="http://schemas.microsoft.com/office/powerpoint/2010/main" val="2789244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E82F1-197D-568F-1581-992407C65F8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506A85-E56C-7B65-D351-114F5223E0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8B2EF4-A53A-BD0D-5269-15E03E87EE4F}"/>
              </a:ext>
            </a:extLst>
          </p:cNvPr>
          <p:cNvSpPr>
            <a:spLocks noGrp="1"/>
          </p:cNvSpPr>
          <p:nvPr>
            <p:ph type="body" idx="1"/>
          </p:nvPr>
        </p:nvSpPr>
        <p:spPr/>
        <p:txBody>
          <a:bodyPr/>
          <a:lstStyle/>
          <a:p>
            <a:r>
              <a:rPr lang="en-US" altLang="zh-CN" dirty="0"/>
              <a:t>I like to think of </a:t>
            </a:r>
            <a:r>
              <a:rPr lang="en-US" altLang="zh-CN" dirty="0" err="1"/>
              <a:t>CloudEvents</a:t>
            </a:r>
            <a:r>
              <a:rPr lang="en-US" altLang="zh-CN" dirty="0"/>
              <a:t> as J. E. M. – Just Enough Metadata, the reason I am mentioning this is that we as engineers have a tendency to add more and more to a specification, we always see use cases and things we can add.</a:t>
            </a:r>
          </a:p>
          <a:p>
            <a:endParaRPr lang="en-US" altLang="zh-CN" dirty="0"/>
          </a:p>
          <a:p>
            <a:r>
              <a:rPr lang="en-US" altLang="zh-CN" dirty="0"/>
              <a:t>But in engineering just like in cooking or art, we should find a balance and use “just enough”.</a:t>
            </a:r>
          </a:p>
          <a:p>
            <a:endParaRPr lang="en-US" altLang="zh-CN" dirty="0"/>
          </a:p>
          <a:p>
            <a:r>
              <a:rPr lang="en-US" altLang="zh-CN" dirty="0" err="1"/>
              <a:t>CloudEvents</a:t>
            </a:r>
            <a:r>
              <a:rPr lang="en-US" altLang="zh-CN" dirty="0"/>
              <a:t> spec is starting to add other things like discovery, </a:t>
            </a:r>
            <a:r>
              <a:rPr lang="en-US" altLang="zh-CN" dirty="0" err="1"/>
              <a:t>etc</a:t>
            </a:r>
            <a:r>
              <a:rPr lang="en-US" altLang="zh-CN" dirty="0"/>
              <a:t> and I am not sure if this the right move.</a:t>
            </a:r>
          </a:p>
          <a:p>
            <a:endParaRPr lang="en-US" altLang="zh-CN" dirty="0"/>
          </a:p>
        </p:txBody>
      </p:sp>
      <p:sp>
        <p:nvSpPr>
          <p:cNvPr id="4" name="灯片编号占位符 3">
            <a:extLst>
              <a:ext uri="{FF2B5EF4-FFF2-40B4-BE49-F238E27FC236}">
                <a16:creationId xmlns:a16="http://schemas.microsoft.com/office/drawing/2014/main" id="{FE94B4DD-1CAC-E7C1-8D69-FC9F15366B1C}"/>
              </a:ext>
            </a:extLst>
          </p:cNvPr>
          <p:cNvSpPr>
            <a:spLocks noGrp="1"/>
          </p:cNvSpPr>
          <p:nvPr>
            <p:ph type="sldNum" sz="quarter" idx="5"/>
          </p:nvPr>
        </p:nvSpPr>
        <p:spPr/>
        <p:txBody>
          <a:bodyPr/>
          <a:lstStyle/>
          <a:p>
            <a:fld id="{5849F42C-2DAE-424C-A4B8-3140182C3E9F}" type="slidenum">
              <a:rPr lang="zh-CN" altLang="en-US" smtClean="0"/>
              <a:pPr/>
              <a:t>16</a:t>
            </a:fld>
            <a:endParaRPr lang="zh-CN" altLang="en-US" dirty="0"/>
          </a:p>
        </p:txBody>
      </p:sp>
    </p:spTree>
    <p:extLst>
      <p:ext uri="{BB962C8B-B14F-4D97-AF65-F5344CB8AC3E}">
        <p14:creationId xmlns:p14="http://schemas.microsoft.com/office/powerpoint/2010/main" val="2586039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CE24-E5A3-47B4-21D8-55B8F79C39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2624C9-2AB6-4104-ACB2-1E43DECE86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0818872-866D-0D14-3408-616E3BC8703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4828010-0629-62CA-7AD1-91503B8BC737}"/>
              </a:ext>
            </a:extLst>
          </p:cNvPr>
          <p:cNvSpPr>
            <a:spLocks noGrp="1"/>
          </p:cNvSpPr>
          <p:nvPr>
            <p:ph type="sldNum" sz="quarter" idx="5"/>
          </p:nvPr>
        </p:nvSpPr>
        <p:spPr/>
        <p:txBody>
          <a:bodyPr/>
          <a:lstStyle/>
          <a:p>
            <a:fld id="{5849F42C-2DAE-424C-A4B8-3140182C3E9F}" type="slidenum">
              <a:rPr lang="zh-CN" altLang="en-US" smtClean="0"/>
              <a:pPr/>
              <a:t>17</a:t>
            </a:fld>
            <a:endParaRPr lang="zh-CN" altLang="en-US" dirty="0"/>
          </a:p>
        </p:txBody>
      </p:sp>
    </p:spTree>
    <p:extLst>
      <p:ext uri="{BB962C8B-B14F-4D97-AF65-F5344CB8AC3E}">
        <p14:creationId xmlns:p14="http://schemas.microsoft.com/office/powerpoint/2010/main" val="3406817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18</a:t>
            </a:fld>
            <a:endParaRPr lang="zh-CN" altLang="en-US" dirty="0"/>
          </a:p>
        </p:txBody>
      </p:sp>
    </p:spTree>
    <p:extLst>
      <p:ext uri="{BB962C8B-B14F-4D97-AF65-F5344CB8AC3E}">
        <p14:creationId xmlns:p14="http://schemas.microsoft.com/office/powerpoint/2010/main" val="1020301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DC174-70CD-2775-5D67-8AFC015353B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3EFB5C-F37C-5953-FDA8-904E7C930B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1B5ED9-2364-A4AD-6A33-5575412579A9}"/>
              </a:ext>
            </a:extLst>
          </p:cNvPr>
          <p:cNvSpPr>
            <a:spLocks noGrp="1"/>
          </p:cNvSpPr>
          <p:nvPr>
            <p:ph type="body" idx="1"/>
          </p:nvPr>
        </p:nvSpPr>
        <p:spPr/>
        <p:txBody>
          <a:bodyPr/>
          <a:lstStyle/>
          <a:p>
            <a:r>
              <a:rPr lang="en-US" altLang="zh-CN" dirty="0" err="1"/>
              <a:t>OpenAPI</a:t>
            </a:r>
            <a:r>
              <a:rPr lang="en-US" altLang="zh-CN" dirty="0"/>
              <a:t> is probably the well known by the majority and it is used to describe REST APIs aka RPCs. </a:t>
            </a:r>
            <a:r>
              <a:rPr lang="en-US" altLang="zh-CN" dirty="0" err="1"/>
              <a:t>AsyncAPI</a:t>
            </a:r>
            <a:r>
              <a:rPr lang="en-US" altLang="zh-CN" dirty="0"/>
              <a:t> the other hand is not new by any stretch but is not well known.</a:t>
            </a:r>
          </a:p>
          <a:p>
            <a:endParaRPr lang="en-US" altLang="zh-CN" dirty="0"/>
          </a:p>
          <a:p>
            <a:r>
              <a:rPr lang="en-US" altLang="zh-CN" dirty="0" err="1"/>
              <a:t>AsyncAPI</a:t>
            </a:r>
            <a:r>
              <a:rPr lang="en-US" altLang="zh-CN" dirty="0"/>
              <a:t> has an ambitious goal to be able to describe both RPC style APIs as well asynchronous communication.</a:t>
            </a:r>
          </a:p>
          <a:p>
            <a:endParaRPr lang="en-US" altLang="zh-CN" dirty="0"/>
          </a:p>
          <a:p>
            <a:r>
              <a:rPr lang="en-US" altLang="zh-CN" dirty="0"/>
              <a:t>For our Just In Time delivery metaphor </a:t>
            </a:r>
            <a:r>
              <a:rPr lang="en-US" altLang="zh-CN" dirty="0" err="1"/>
              <a:t>AsyncAPI</a:t>
            </a:r>
            <a:r>
              <a:rPr lang="en-US" altLang="zh-CN" dirty="0"/>
              <a:t> is like a map or a route planner, that describes how packaged boxes or containers should go from source to destination, and it can contain detailed information about what is stored in the boxes and the content of the boxes should be handled.</a:t>
            </a:r>
            <a:endParaRPr lang="zh-CN" altLang="en-US" dirty="0"/>
          </a:p>
        </p:txBody>
      </p:sp>
      <p:sp>
        <p:nvSpPr>
          <p:cNvPr id="4" name="灯片编号占位符 3">
            <a:extLst>
              <a:ext uri="{FF2B5EF4-FFF2-40B4-BE49-F238E27FC236}">
                <a16:creationId xmlns:a16="http://schemas.microsoft.com/office/drawing/2014/main" id="{0A95E72A-855D-24D3-1ED8-2A4043881449}"/>
              </a:ext>
            </a:extLst>
          </p:cNvPr>
          <p:cNvSpPr>
            <a:spLocks noGrp="1"/>
          </p:cNvSpPr>
          <p:nvPr>
            <p:ph type="sldNum" sz="quarter" idx="5"/>
          </p:nvPr>
        </p:nvSpPr>
        <p:spPr/>
        <p:txBody>
          <a:bodyPr/>
          <a:lstStyle/>
          <a:p>
            <a:fld id="{5849F42C-2DAE-424C-A4B8-3140182C3E9F}" type="slidenum">
              <a:rPr lang="zh-CN" altLang="en-US" smtClean="0"/>
              <a:pPr/>
              <a:t>19</a:t>
            </a:fld>
            <a:endParaRPr lang="zh-CN" altLang="en-US" dirty="0"/>
          </a:p>
        </p:txBody>
      </p:sp>
    </p:spTree>
    <p:extLst>
      <p:ext uri="{BB962C8B-B14F-4D97-AF65-F5344CB8AC3E}">
        <p14:creationId xmlns:p14="http://schemas.microsoft.com/office/powerpoint/2010/main" val="4255888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5281A-D7BE-4DB5-46B8-C864477A9DB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5609A0-23CE-E1C1-4F7B-EA501E410D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0872E5-CD07-65DD-2156-5D7674DE2FA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8D7659C-AE61-BDB9-79E3-4DE5C5B73AFC}"/>
              </a:ext>
            </a:extLst>
          </p:cNvPr>
          <p:cNvSpPr>
            <a:spLocks noGrp="1"/>
          </p:cNvSpPr>
          <p:nvPr>
            <p:ph type="sldNum" sz="quarter" idx="5"/>
          </p:nvPr>
        </p:nvSpPr>
        <p:spPr/>
        <p:txBody>
          <a:bodyPr/>
          <a:lstStyle/>
          <a:p>
            <a:fld id="{5849F42C-2DAE-424C-A4B8-3140182C3E9F}" type="slidenum">
              <a:rPr lang="zh-CN" altLang="en-US" smtClean="0"/>
              <a:pPr/>
              <a:t>20</a:t>
            </a:fld>
            <a:endParaRPr lang="zh-CN" altLang="en-US" dirty="0"/>
          </a:p>
        </p:txBody>
      </p:sp>
    </p:spTree>
    <p:extLst>
      <p:ext uri="{BB962C8B-B14F-4D97-AF65-F5344CB8AC3E}">
        <p14:creationId xmlns:p14="http://schemas.microsoft.com/office/powerpoint/2010/main" val="369297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98A8C-B16A-17AE-4D18-1F57CDEE5F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EAAE2F-9A19-5B1F-EAC2-9BC3AF68DC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D0666B-6891-C07B-B0FE-46FF633F2E38}"/>
              </a:ext>
            </a:extLst>
          </p:cNvPr>
          <p:cNvSpPr>
            <a:spLocks noGrp="1"/>
          </p:cNvSpPr>
          <p:nvPr>
            <p:ph type="body" idx="1"/>
          </p:nvPr>
        </p:nvSpPr>
        <p:spPr/>
        <p:txBody>
          <a:bodyPr/>
          <a:lstStyle/>
          <a:p>
            <a:r>
              <a:rPr lang="en-US" altLang="zh-CN" dirty="0"/>
              <a:t>Hello my name is Artur, I am Lead Senior Computer Scientist currently working at Adobe. You can find my on the Internet using these handles.</a:t>
            </a:r>
            <a:endParaRPr lang="zh-CN" altLang="en-US" dirty="0"/>
          </a:p>
        </p:txBody>
      </p:sp>
      <p:sp>
        <p:nvSpPr>
          <p:cNvPr id="4" name="灯片编号占位符 3">
            <a:extLst>
              <a:ext uri="{FF2B5EF4-FFF2-40B4-BE49-F238E27FC236}">
                <a16:creationId xmlns:a16="http://schemas.microsoft.com/office/drawing/2014/main" id="{5E7ADCB0-2008-0DD1-868C-358699EB02CE}"/>
              </a:ext>
            </a:extLst>
          </p:cNvPr>
          <p:cNvSpPr>
            <a:spLocks noGrp="1"/>
          </p:cNvSpPr>
          <p:nvPr>
            <p:ph type="sldNum" sz="quarter" idx="10"/>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364832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simplified version of a fictional observability platform. The purpose of this is to demonstrate the usage of NATS, </a:t>
            </a:r>
            <a:r>
              <a:rPr lang="en-US" dirty="0" err="1"/>
              <a:t>CloudEvents</a:t>
            </a:r>
            <a:r>
              <a:rPr lang="en-US" dirty="0"/>
              <a:t> and </a:t>
            </a:r>
            <a:r>
              <a:rPr lang="en-US" dirty="0" err="1"/>
              <a:t>AsyncAPI</a:t>
            </a:r>
            <a:r>
              <a:rPr lang="en-US" dirty="0"/>
              <a:t>.</a:t>
            </a:r>
          </a:p>
          <a:p>
            <a:endParaRPr lang="en-US" dirty="0"/>
          </a:p>
          <a:p>
            <a:r>
              <a:rPr lang="en-US" dirty="0"/>
              <a:t>Usually, people are defaulting to eCommerce examples, I decided to use Observability Platform as an example.</a:t>
            </a:r>
          </a:p>
          <a:p>
            <a:endParaRPr lang="en-US" dirty="0"/>
          </a:p>
          <a:p>
            <a:r>
              <a:rPr lang="en-US" dirty="0"/>
              <a:t>At a high level we have:</a:t>
            </a:r>
          </a:p>
          <a:p>
            <a:pPr marL="285750" indent="-285750">
              <a:buFont typeface="Arial" panose="020B0604020202020204" pitchFamily="34" charset="0"/>
              <a:buChar char="•"/>
            </a:pPr>
            <a:r>
              <a:rPr lang="en-US" dirty="0"/>
              <a:t>NATS – which acts a nervous system connecting all the pieces</a:t>
            </a:r>
          </a:p>
          <a:p>
            <a:pPr marL="285750" indent="-285750">
              <a:buFont typeface="Arial" panose="020B0604020202020204" pitchFamily="34" charset="0"/>
              <a:buChar char="•"/>
            </a:pPr>
            <a:r>
              <a:rPr lang="en-US" dirty="0"/>
              <a:t>Metrics Agents – that are collecting metrics data</a:t>
            </a:r>
          </a:p>
          <a:p>
            <a:pPr marL="285750" indent="-285750">
              <a:buFont typeface="Arial" panose="020B0604020202020204" pitchFamily="34" charset="0"/>
              <a:buChar char="•"/>
            </a:pPr>
            <a:r>
              <a:rPr lang="en-US" dirty="0"/>
              <a:t>Data Collection Service – responsible for data transformation, aggregation, </a:t>
            </a:r>
            <a:r>
              <a:rPr lang="en-US" dirty="0" err="1"/>
              <a:t>etc</a:t>
            </a:r>
            <a:endParaRPr lang="en-US" dirty="0"/>
          </a:p>
          <a:p>
            <a:pPr marL="285750" indent="-285750">
              <a:buFont typeface="Arial" panose="020B0604020202020204" pitchFamily="34" charset="0"/>
              <a:buChar char="•"/>
            </a:pPr>
            <a:r>
              <a:rPr lang="en-US" dirty="0"/>
              <a:t>Reporting Service – responsible for presenting the aggregated metrics</a:t>
            </a:r>
          </a:p>
          <a:p>
            <a:pPr marL="0" indent="0">
              <a:buFont typeface="Arial" panose="020B0604020202020204" pitchFamily="34" charset="0"/>
              <a:buNone/>
            </a:pPr>
            <a:endParaRPr lang="en-US" dirty="0"/>
          </a:p>
          <a:p>
            <a:pPr marL="0" indent="0">
              <a:buFont typeface="Arial" panose="020B0604020202020204" pitchFamily="34" charset="0"/>
              <a:buNone/>
            </a:pPr>
            <a:r>
              <a:rPr lang="en-US" b="0" i="0" dirty="0">
                <a:solidFill>
                  <a:srgbClr val="D4D4D4"/>
                </a:solidFill>
                <a:effectLst/>
                <a:latin typeface="-apple-system"/>
              </a:rPr>
              <a:t>Now, let’s see it in action. We’re going to simulate an observability platform. Watch as our agents send data, workers process it, and we visualize the results—all using NATS, </a:t>
            </a:r>
            <a:r>
              <a:rPr lang="en-US" b="0" i="0" dirty="0" err="1">
                <a:solidFill>
                  <a:srgbClr val="D4D4D4"/>
                </a:solidFill>
                <a:effectLst/>
                <a:latin typeface="-apple-system"/>
              </a:rPr>
              <a:t>CloudEvents</a:t>
            </a:r>
            <a:r>
              <a:rPr lang="en-US" b="0" i="0" dirty="0">
                <a:solidFill>
                  <a:srgbClr val="D4D4D4"/>
                </a:solidFill>
                <a:effectLst/>
                <a:latin typeface="-apple-system"/>
              </a:rPr>
              <a:t>, and </a:t>
            </a:r>
            <a:r>
              <a:rPr lang="en-US" b="0" i="0" dirty="0" err="1">
                <a:solidFill>
                  <a:srgbClr val="D4D4D4"/>
                </a:solidFill>
                <a:effectLst/>
                <a:latin typeface="-apple-system"/>
              </a:rPr>
              <a:t>AsyncAPI</a:t>
            </a:r>
            <a:r>
              <a:rPr lang="en-US" b="0" i="0" dirty="0">
                <a:solidFill>
                  <a:srgbClr val="D4D4D4"/>
                </a:solidFill>
                <a:effectLst/>
                <a:latin typeface="-apple-system"/>
              </a:rPr>
              <a:t>.</a:t>
            </a:r>
            <a:endParaRPr lang="en-US" dirty="0"/>
          </a:p>
          <a:p>
            <a:pPr marL="285750" indent="-285750">
              <a:buFontTx/>
              <a:buChar char="-"/>
            </a:pPr>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21</a:t>
            </a:fld>
            <a:endParaRPr lang="zh-CN" altLang="en-US" dirty="0"/>
          </a:p>
        </p:txBody>
      </p:sp>
    </p:spTree>
    <p:extLst>
      <p:ext uri="{BB962C8B-B14F-4D97-AF65-F5344CB8AC3E}">
        <p14:creationId xmlns:p14="http://schemas.microsoft.com/office/powerpoint/2010/main" val="1659901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B6FE5-4E37-D02A-C43A-66F2977365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840521-CC54-2AB6-8296-8BD972410B8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30B3C7-7360-1A6E-D00E-1E82BF584F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809C7D3-252A-2911-F0FE-F365715B1EB3}"/>
              </a:ext>
            </a:extLst>
          </p:cNvPr>
          <p:cNvSpPr>
            <a:spLocks noGrp="1"/>
          </p:cNvSpPr>
          <p:nvPr>
            <p:ph type="sldNum" sz="quarter" idx="5"/>
          </p:nvPr>
        </p:nvSpPr>
        <p:spPr/>
        <p:txBody>
          <a:bodyPr/>
          <a:lstStyle/>
          <a:p>
            <a:fld id="{5849F42C-2DAE-424C-A4B8-3140182C3E9F}" type="slidenum">
              <a:rPr lang="zh-CN" altLang="en-US" smtClean="0"/>
              <a:pPr/>
              <a:t>22</a:t>
            </a:fld>
            <a:endParaRPr lang="zh-CN" altLang="en-US" dirty="0"/>
          </a:p>
        </p:txBody>
      </p:sp>
    </p:spTree>
    <p:extLst>
      <p:ext uri="{BB962C8B-B14F-4D97-AF65-F5344CB8AC3E}">
        <p14:creationId xmlns:p14="http://schemas.microsoft.com/office/powerpoint/2010/main" val="2550434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228AE-609B-080C-EA4F-63F61B550C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9776D4-CECB-FFCD-9DCC-5ECECA7D1CF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A2F3680-0039-C1BD-B8CE-98B33B54A295}"/>
              </a:ext>
            </a:extLst>
          </p:cNvPr>
          <p:cNvSpPr>
            <a:spLocks noGrp="1"/>
          </p:cNvSpPr>
          <p:nvPr>
            <p:ph type="body" idx="1"/>
          </p:nvPr>
        </p:nvSpPr>
        <p:spPr/>
        <p:txBody>
          <a:bodyPr/>
          <a:lstStyle/>
          <a:p>
            <a:r>
              <a:rPr lang="en-US" b="0" i="0" dirty="0">
                <a:solidFill>
                  <a:srgbClr val="D4D4D4"/>
                </a:solidFill>
                <a:effectLst/>
                <a:latin typeface="-apple-system"/>
              </a:rPr>
              <a:t>As we wrap up, remember the key players in your system: </a:t>
            </a:r>
          </a:p>
          <a:p>
            <a:pPr marL="285750" indent="-285750">
              <a:buFont typeface="Arial" panose="020B0604020202020204" pitchFamily="34" charset="0"/>
              <a:buChar char="•"/>
            </a:pPr>
            <a:r>
              <a:rPr lang="en-US" b="0" i="0" dirty="0">
                <a:solidFill>
                  <a:srgbClr val="D4D4D4"/>
                </a:solidFill>
                <a:effectLst/>
                <a:latin typeface="-apple-system"/>
              </a:rPr>
              <a:t>NATS - the transport mechanism, the nervous system of a </a:t>
            </a:r>
            <a:r>
              <a:rPr lang="en-US" b="0" i="0" dirty="0" err="1">
                <a:solidFill>
                  <a:srgbClr val="D4D4D4"/>
                </a:solidFill>
                <a:effectLst/>
                <a:latin typeface="-apple-system"/>
              </a:rPr>
              <a:t>solutuion</a:t>
            </a:r>
            <a:r>
              <a:rPr lang="en-US" b="0" i="0" dirty="0">
                <a:solidFill>
                  <a:srgbClr val="D4D4D4"/>
                </a:solidFill>
                <a:effectLst/>
                <a:latin typeface="-apple-system"/>
              </a:rPr>
              <a:t>,</a:t>
            </a:r>
          </a:p>
          <a:p>
            <a:pPr marL="285750" indent="-285750">
              <a:buFont typeface="Arial" panose="020B0604020202020204" pitchFamily="34" charset="0"/>
              <a:buChar char="•"/>
            </a:pPr>
            <a:r>
              <a:rPr lang="en-US" b="0" i="0" dirty="0" err="1">
                <a:solidFill>
                  <a:srgbClr val="D4D4D4"/>
                </a:solidFill>
                <a:effectLst/>
                <a:latin typeface="-apple-system"/>
              </a:rPr>
              <a:t>CloudEvents</a:t>
            </a:r>
            <a:r>
              <a:rPr lang="en-US" b="0" i="0" dirty="0">
                <a:solidFill>
                  <a:srgbClr val="D4D4D4"/>
                </a:solidFill>
                <a:effectLst/>
                <a:latin typeface="-apple-system"/>
              </a:rPr>
              <a:t> - the packaging, JEM</a:t>
            </a:r>
          </a:p>
          <a:p>
            <a:pPr marL="285750" indent="-285750">
              <a:buFont typeface="Arial" panose="020B0604020202020204" pitchFamily="34" charset="0"/>
              <a:buChar char="•"/>
            </a:pPr>
            <a:r>
              <a:rPr lang="en-US" b="0" i="0" dirty="0" err="1">
                <a:solidFill>
                  <a:srgbClr val="D4D4D4"/>
                </a:solidFill>
                <a:effectLst/>
                <a:latin typeface="-apple-system"/>
              </a:rPr>
              <a:t>AsyncAPI</a:t>
            </a:r>
            <a:r>
              <a:rPr lang="en-US" b="0" i="0" dirty="0">
                <a:solidFill>
                  <a:srgbClr val="D4D4D4"/>
                </a:solidFill>
                <a:effectLst/>
                <a:latin typeface="-apple-system"/>
              </a:rPr>
              <a:t> - the route planner.</a:t>
            </a:r>
          </a:p>
          <a:p>
            <a:pPr marL="285750" indent="-285750">
              <a:buFont typeface="Arial" panose="020B0604020202020204" pitchFamily="34" charset="0"/>
              <a:buChar char="•"/>
            </a:pPr>
            <a:endParaRPr lang="en-US" b="0" i="0" dirty="0">
              <a:solidFill>
                <a:srgbClr val="D4D4D4"/>
              </a:solidFill>
              <a:effectLst/>
              <a:latin typeface="-apple-system"/>
            </a:endParaRPr>
          </a:p>
          <a:p>
            <a:pPr marL="0" indent="0">
              <a:buFont typeface="Arial" panose="020B0604020202020204" pitchFamily="34" charset="0"/>
              <a:buNone/>
            </a:pPr>
            <a:r>
              <a:rPr lang="en-US" b="0" i="0" dirty="0">
                <a:solidFill>
                  <a:srgbClr val="D4D4D4"/>
                </a:solidFill>
                <a:effectLst/>
                <a:latin typeface="-apple-system"/>
              </a:rPr>
              <a:t>Together, they harmonize to create a resilient, efficient, and scalable system.</a:t>
            </a:r>
          </a:p>
          <a:p>
            <a:pPr marL="0" indent="0">
              <a:buFont typeface="Arial" panose="020B0604020202020204" pitchFamily="34" charset="0"/>
              <a:buNone/>
            </a:pPr>
            <a:endParaRPr lang="zh-CN" altLang="en-US" dirty="0"/>
          </a:p>
        </p:txBody>
      </p:sp>
      <p:sp>
        <p:nvSpPr>
          <p:cNvPr id="4" name="灯片编号占位符 3">
            <a:extLst>
              <a:ext uri="{FF2B5EF4-FFF2-40B4-BE49-F238E27FC236}">
                <a16:creationId xmlns:a16="http://schemas.microsoft.com/office/drawing/2014/main" id="{FA03CA61-0CBC-D616-4681-C63B90C94E89}"/>
              </a:ext>
            </a:extLst>
          </p:cNvPr>
          <p:cNvSpPr>
            <a:spLocks noGrp="1"/>
          </p:cNvSpPr>
          <p:nvPr>
            <p:ph type="sldNum" sz="quarter" idx="5"/>
          </p:nvPr>
        </p:nvSpPr>
        <p:spPr/>
        <p:txBody>
          <a:bodyPr/>
          <a:lstStyle/>
          <a:p>
            <a:fld id="{5849F42C-2DAE-424C-A4B8-3140182C3E9F}" type="slidenum">
              <a:rPr lang="zh-CN" altLang="en-US" smtClean="0"/>
              <a:pPr/>
              <a:t>23</a:t>
            </a:fld>
            <a:endParaRPr lang="zh-CN" altLang="en-US" dirty="0"/>
          </a:p>
        </p:txBody>
      </p:sp>
    </p:spTree>
    <p:extLst>
      <p:ext uri="{BB962C8B-B14F-4D97-AF65-F5344CB8AC3E}">
        <p14:creationId xmlns:p14="http://schemas.microsoft.com/office/powerpoint/2010/main" val="1292540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24</a:t>
            </a:fld>
            <a:endParaRPr lang="zh-CN" altLang="en-US" dirty="0"/>
          </a:p>
        </p:txBody>
      </p:sp>
    </p:spTree>
    <p:extLst>
      <p:ext uri="{BB962C8B-B14F-4D97-AF65-F5344CB8AC3E}">
        <p14:creationId xmlns:p14="http://schemas.microsoft.com/office/powerpoint/2010/main" val="2383322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D4D4D4"/>
                </a:solidFill>
                <a:effectLst/>
                <a:latin typeface="-apple-system"/>
              </a:rPr>
              <a:t>Thank you! I hope you enjoyed the journey! Now, let’s dive into your questions. Feel free to ask anything about how these tools work or how you can start using them in your projects.</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435412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 quick rundown of the things we will cover today. We will have a quick introduction, then we will briefly cover each technology, and I hope to have time for a quick demo.</a:t>
            </a: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3</a:t>
            </a:fld>
            <a:endParaRPr lang="zh-CN" altLang="en-US" dirty="0"/>
          </a:p>
        </p:txBody>
      </p:sp>
    </p:spTree>
    <p:extLst>
      <p:ext uri="{BB962C8B-B14F-4D97-AF65-F5344CB8AC3E}">
        <p14:creationId xmlns:p14="http://schemas.microsoft.com/office/powerpoint/2010/main" val="313457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4</a:t>
            </a:fld>
            <a:endParaRPr lang="zh-CN" altLang="en-US" dirty="0"/>
          </a:p>
        </p:txBody>
      </p:sp>
    </p:spTree>
    <p:extLst>
      <p:ext uri="{BB962C8B-B14F-4D97-AF65-F5344CB8AC3E}">
        <p14:creationId xmlns:p14="http://schemas.microsoft.com/office/powerpoint/2010/main" val="1652548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5</a:t>
            </a:fld>
            <a:endParaRPr lang="zh-CN" altLang="en-US" dirty="0"/>
          </a:p>
        </p:txBody>
      </p:sp>
    </p:spTree>
    <p:extLst>
      <p:ext uri="{BB962C8B-B14F-4D97-AF65-F5344CB8AC3E}">
        <p14:creationId xmlns:p14="http://schemas.microsoft.com/office/powerpoint/2010/main" val="307320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4D4D4"/>
                </a:solidFill>
                <a:effectLst/>
                <a:latin typeface="-apple-system"/>
              </a:rPr>
              <a:t>Asynchronous systems are like highways during rush hour—there’s a lot of traffic, and things need to keep moving. But unlike our real-world traffic, we can design these highways to be super-efficient!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4D4D4"/>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4D4D4"/>
                </a:solidFill>
                <a:effectLst/>
                <a:latin typeface="-apple-system"/>
              </a:rPr>
              <a:t>For those familiar with Reactive Manifesto, asynchronous message-passing is the core ingredient of reactive systems, hence the need for asynchronous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6</a:t>
            </a:fld>
            <a:endParaRPr lang="zh-CN" altLang="en-US" dirty="0"/>
          </a:p>
        </p:txBody>
      </p:sp>
    </p:spTree>
    <p:extLst>
      <p:ext uri="{BB962C8B-B14F-4D97-AF65-F5344CB8AC3E}">
        <p14:creationId xmlns:p14="http://schemas.microsoft.com/office/powerpoint/2010/main" val="181687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humans we always use metaphors or analogies to explain different concept, so I thought what would be a good metaphor for this talk and I decide to go with Just In Time delivery concept from Supply Chain Management.</a:t>
            </a:r>
            <a:br>
              <a:rPr lang="en-US" dirty="0"/>
            </a:br>
            <a:endParaRPr lang="en-US"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pPr/>
              <a:t>7</a:t>
            </a:fld>
            <a:endParaRPr lang="zh-CN" altLang="en-US" dirty="0"/>
          </a:p>
        </p:txBody>
      </p:sp>
    </p:spTree>
    <p:extLst>
      <p:ext uri="{BB962C8B-B14F-4D97-AF65-F5344CB8AC3E}">
        <p14:creationId xmlns:p14="http://schemas.microsoft.com/office/powerpoint/2010/main" val="842289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Supply Chain Management we have a lot of concepts, but for the sake of simplicity I decided to focus on:</a:t>
            </a:r>
          </a:p>
          <a:p>
            <a:pPr marL="285750" indent="-285750">
              <a:buFont typeface="Arial" panose="020B0604020202020204" pitchFamily="34" charset="0"/>
              <a:buChar char="•"/>
            </a:pPr>
            <a:r>
              <a:rPr lang="en-US" altLang="zh-CN" dirty="0"/>
              <a:t>Transportation – where NATS is the star of the show</a:t>
            </a:r>
          </a:p>
          <a:p>
            <a:pPr marL="285750" indent="-285750">
              <a:buFont typeface="Arial" panose="020B0604020202020204" pitchFamily="34" charset="0"/>
              <a:buChar char="•"/>
            </a:pPr>
            <a:r>
              <a:rPr lang="en-US" altLang="zh-CN" dirty="0"/>
              <a:t>Packaging – here we have </a:t>
            </a:r>
            <a:r>
              <a:rPr lang="en-US" altLang="zh-CN" dirty="0" err="1"/>
              <a:t>CloudEvents</a:t>
            </a:r>
            <a:endParaRPr lang="en-US" altLang="zh-CN" dirty="0"/>
          </a:p>
          <a:p>
            <a:pPr marL="285750" indent="-285750">
              <a:buFont typeface="Arial" panose="020B0604020202020204" pitchFamily="34" charset="0"/>
              <a:buChar char="•"/>
            </a:pPr>
            <a:r>
              <a:rPr lang="en-US" altLang="zh-CN" dirty="0" err="1"/>
              <a:t>AsyncAPI</a:t>
            </a:r>
            <a:r>
              <a:rPr lang="en-US" altLang="zh-CN" dirty="0"/>
              <a:t> – it serves as a map or a route planner, providing the optimal route from point A to point B</a:t>
            </a:r>
          </a:p>
          <a:p>
            <a:pPr marL="285750" indent="-285750">
              <a:buFontTx/>
              <a:buChar char="-"/>
            </a:pPr>
            <a:endParaRPr lang="en-US" altLang="zh-CN" dirty="0"/>
          </a:p>
          <a:p>
            <a:pPr marL="285750" indent="-285750">
              <a:buFontTx/>
              <a:buChar char="-"/>
            </a:pPr>
            <a:endParaRPr lang="zh-CN" altLang="en-US" dirty="0"/>
          </a:p>
        </p:txBody>
      </p:sp>
      <p:sp>
        <p:nvSpPr>
          <p:cNvPr id="4" name="灯片编号占位符 3"/>
          <p:cNvSpPr>
            <a:spLocks noGrp="1"/>
          </p:cNvSpPr>
          <p:nvPr>
            <p:ph type="sldNum" sz="quarter" idx="5"/>
          </p:nvPr>
        </p:nvSpPr>
        <p:spPr/>
        <p:txBody>
          <a:bodyPr/>
          <a:lstStyle/>
          <a:p>
            <a:fld id="{5849F42C-2DAE-424C-A4B8-3140182C3E9F}" type="slidenum">
              <a:rPr lang="zh-CN" altLang="en-US" smtClean="0"/>
              <a:pPr/>
              <a:t>8</a:t>
            </a:fld>
            <a:endParaRPr lang="zh-CN" altLang="en-US" dirty="0"/>
          </a:p>
        </p:txBody>
      </p:sp>
    </p:spTree>
    <p:extLst>
      <p:ext uri="{BB962C8B-B14F-4D97-AF65-F5344CB8AC3E}">
        <p14:creationId xmlns:p14="http://schemas.microsoft.com/office/powerpoint/2010/main" val="313090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25CA-594E-6864-6107-F04EF0A37E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FFD87E-4B55-F314-CB55-CC622B14DBC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8F68D6C-283B-7E81-CE4E-7897B1E4671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F65F083-BCA6-4129-B289-52EFBFE18B7F}"/>
              </a:ext>
            </a:extLst>
          </p:cNvPr>
          <p:cNvSpPr>
            <a:spLocks noGrp="1"/>
          </p:cNvSpPr>
          <p:nvPr>
            <p:ph type="sldNum" sz="quarter" idx="5"/>
          </p:nvPr>
        </p:nvSpPr>
        <p:spPr/>
        <p:txBody>
          <a:bodyPr/>
          <a:lstStyle/>
          <a:p>
            <a:fld id="{5849F42C-2DAE-424C-A4B8-3140182C3E9F}" type="slidenum">
              <a:rPr lang="zh-CN" altLang="en-US" smtClean="0"/>
              <a:pPr/>
              <a:t>9</a:t>
            </a:fld>
            <a:endParaRPr lang="zh-CN" altLang="en-US" dirty="0"/>
          </a:p>
        </p:txBody>
      </p:sp>
    </p:spTree>
    <p:extLst>
      <p:ext uri="{BB962C8B-B14F-4D97-AF65-F5344CB8AC3E}">
        <p14:creationId xmlns:p14="http://schemas.microsoft.com/office/powerpoint/2010/main" val="1492029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tr-TR" altLang="zh-CN" dirty="0"/>
              <a:t>Freepptbackgrounds.net</a:t>
            </a:r>
            <a:endParaRPr lang="zh-CN" altLang="en-US" dirty="0"/>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ltLang="zh-CN" dirty="0"/>
              <a:t>www.freepptbackgrounds.net</a:t>
            </a:r>
            <a:endParaRPr lang="zh-CN" altLang="en-US" dirty="0"/>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2024/9/12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10">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hasCustomPrompt="1"/>
            <p:custDataLst>
              <p:tags r:id="rId4"/>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2024/9/12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lide 2">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idx="1" hasCustomPrompt="1"/>
            <p:custDataLst>
              <p:tags r:id="rId2"/>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lide 3">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tr-TR" altLang="zh-CN" dirty="0"/>
              <a:t>Freepptbackgrounds.net</a:t>
            </a:r>
            <a:endParaRPr lang="zh-CN" altLang="en-US" dirty="0"/>
          </a:p>
        </p:txBody>
      </p:sp>
      <p:sp>
        <p:nvSpPr>
          <p:cNvPr id="3" name="文本占位符 2"/>
          <p:cNvSpPr>
            <a:spLocks noGrp="1"/>
          </p:cNvSpPr>
          <p:nvPr>
            <p:ph type="body" idx="1" hasCustomPrompt="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字魂59号-创粗黑" panose="00000500000000000000" pitchFamily="2"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ltLang="zh-CN" dirty="0"/>
              <a:t>www.freepptbackgrounds.net</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lide 4">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内容占位符 2"/>
          <p:cNvSpPr>
            <a:spLocks noGrp="1"/>
          </p:cNvSpPr>
          <p:nvPr>
            <p:ph sz="half" idx="1" hasCustomPrompt="1"/>
            <p:custDataLst>
              <p:tags r:id="rId2"/>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内容占位符 3"/>
          <p:cNvSpPr>
            <a:spLocks noGrp="1"/>
          </p:cNvSpPr>
          <p:nvPr>
            <p:ph sz="half" idx="2" hasCustomPrompt="1"/>
            <p:custDataLst>
              <p:tags r:id="rId3"/>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2024/9/12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lide 5">
    <p:spTree>
      <p:nvGrpSpPr>
        <p:cNvPr id="1" name=""/>
        <p:cNvGrpSpPr/>
        <p:nvPr/>
      </p:nvGrpSpPr>
      <p:grpSpPr>
        <a:xfrm>
          <a:off x="0" y="0"/>
          <a:ext cx="0" cy="0"/>
          <a:chOff x="0" y="0"/>
          <a:chExt cx="0" cy="0"/>
        </a:xfrm>
      </p:grpSpPr>
      <p:sp>
        <p:nvSpPr>
          <p:cNvPr id="11" name="矩形 10"/>
          <p:cNvSpPr/>
          <p:nvPr userDrawn="1"/>
        </p:nvSpPr>
        <p:spPr>
          <a:xfrm>
            <a:off x="8052512" y="4187236"/>
            <a:ext cx="775136" cy="246221"/>
          </a:xfrm>
          <a:prstGeom prst="rect">
            <a:avLst/>
          </a:prstGeom>
        </p:spPr>
        <p:txBody>
          <a:bodyPr wrap="square">
            <a:spAutoFit/>
          </a:bodyPr>
          <a:lstStyle/>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模板下载：</a:t>
            </a:r>
            <a:r>
              <a:rPr lang="en-US" altLang="zh-CN" sz="100" dirty="0">
                <a:solidFill>
                  <a:schemeClr val="accent5">
                    <a:lumMod val="50000"/>
                  </a:schemeClr>
                </a:solidFill>
                <a:latin typeface="Calibri"/>
                <a:ea typeface="宋体"/>
              </a:rPr>
              <a:t>www.1ppt.com/moban/     </a:t>
            </a:r>
            <a:r>
              <a:rPr lang="zh-CN" altLang="en-US" sz="100" dirty="0">
                <a:solidFill>
                  <a:schemeClr val="accent5">
                    <a:lumMod val="50000"/>
                  </a:schemeClr>
                </a:solidFill>
                <a:latin typeface="Calibri"/>
                <a:ea typeface="宋体"/>
              </a:rPr>
              <a:t>行业</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www.1ppt.com/hangye/ </a:t>
            </a:r>
          </a:p>
          <a:p>
            <a:r>
              <a:rPr lang="zh-CN" altLang="en-US" sz="100" dirty="0">
                <a:solidFill>
                  <a:schemeClr val="accent5">
                    <a:lumMod val="50000"/>
                  </a:schemeClr>
                </a:solidFill>
                <a:latin typeface="Calibri"/>
                <a:ea typeface="宋体"/>
              </a:rPr>
              <a:t>节日</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模板：</a:t>
            </a:r>
            <a:r>
              <a:rPr lang="en-US" altLang="zh-CN" sz="100" dirty="0">
                <a:solidFill>
                  <a:schemeClr val="accent5">
                    <a:lumMod val="50000"/>
                  </a:schemeClr>
                </a:solidFill>
                <a:latin typeface="Calibri"/>
                <a:ea typeface="宋体"/>
              </a:rPr>
              <a:t>www.1ppt.com/jieri/           PPT</a:t>
            </a:r>
            <a:r>
              <a:rPr lang="zh-CN" altLang="en-US" sz="100" dirty="0">
                <a:solidFill>
                  <a:schemeClr val="accent5">
                    <a:lumMod val="50000"/>
                  </a:schemeClr>
                </a:solidFill>
                <a:latin typeface="Calibri"/>
                <a:ea typeface="宋体"/>
              </a:rPr>
              <a:t>素材下载：</a:t>
            </a:r>
            <a:r>
              <a:rPr lang="en-US" altLang="zh-CN" sz="100" dirty="0">
                <a:solidFill>
                  <a:schemeClr val="accent5">
                    <a:lumMod val="50000"/>
                  </a:schemeClr>
                </a:solidFill>
                <a:latin typeface="Calibri"/>
                <a:ea typeface="宋体"/>
              </a:rPr>
              <a:t>www.1ppt.com/sucai/</a:t>
            </a:r>
          </a:p>
          <a:p>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背景图片：</a:t>
            </a:r>
            <a:r>
              <a:rPr lang="en-US" altLang="zh-CN" sz="100" dirty="0">
                <a:solidFill>
                  <a:schemeClr val="accent5">
                    <a:lumMod val="50000"/>
                  </a:schemeClr>
                </a:solidFill>
                <a:latin typeface="Calibri"/>
                <a:ea typeface="宋体"/>
              </a:rPr>
              <a:t>www.1ppt.com/beijing/      PPT</a:t>
            </a:r>
            <a:r>
              <a:rPr lang="zh-CN" altLang="en-US" sz="100" dirty="0">
                <a:solidFill>
                  <a:schemeClr val="accent5">
                    <a:lumMod val="50000"/>
                  </a:schemeClr>
                </a:solidFill>
                <a:latin typeface="Calibri"/>
                <a:ea typeface="宋体"/>
              </a:rPr>
              <a:t>图表下载：</a:t>
            </a:r>
            <a:r>
              <a:rPr lang="en-US" altLang="zh-CN" sz="100" dirty="0">
                <a:solidFill>
                  <a:schemeClr val="accent5">
                    <a:lumMod val="50000"/>
                  </a:schemeClr>
                </a:solidFill>
                <a:latin typeface="Calibri"/>
                <a:ea typeface="宋体"/>
              </a:rPr>
              <a:t>www.1ppt.com/tubiao/      </a:t>
            </a:r>
          </a:p>
          <a:p>
            <a:r>
              <a:rPr lang="zh-CN" altLang="en-US" sz="100" dirty="0">
                <a:solidFill>
                  <a:schemeClr val="accent5">
                    <a:lumMod val="50000"/>
                  </a:schemeClr>
                </a:solidFill>
                <a:latin typeface="Calibri"/>
                <a:ea typeface="宋体"/>
              </a:rPr>
              <a:t>优秀</a:t>
            </a:r>
            <a:r>
              <a:rPr lang="en-US" altLang="zh-CN" sz="100" dirty="0">
                <a:solidFill>
                  <a:schemeClr val="accent5">
                    <a:lumMod val="50000"/>
                  </a:schemeClr>
                </a:solidFill>
                <a:latin typeface="Calibri"/>
                <a:ea typeface="宋体"/>
              </a:rPr>
              <a:t>PPT</a:t>
            </a:r>
            <a:r>
              <a:rPr lang="zh-CN" altLang="en-US" sz="100" dirty="0">
                <a:solidFill>
                  <a:schemeClr val="accent5">
                    <a:lumMod val="50000"/>
                  </a:schemeClr>
                </a:solidFill>
                <a:latin typeface="Calibri"/>
                <a:ea typeface="宋体"/>
              </a:rPr>
              <a:t>下载：</a:t>
            </a:r>
            <a:r>
              <a:rPr lang="en-US" altLang="zh-CN" sz="100" dirty="0">
                <a:solidFill>
                  <a:schemeClr val="accent5">
                    <a:lumMod val="50000"/>
                  </a:schemeClr>
                </a:solidFill>
                <a:latin typeface="Calibri"/>
                <a:ea typeface="宋体"/>
              </a:rPr>
              <a:t>www.1ppt.com/xiazai/        PPT</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www.1ppt.com/powerpoint/      </a:t>
            </a:r>
          </a:p>
          <a:p>
            <a:r>
              <a:rPr lang="en-US" altLang="zh-CN" sz="100" dirty="0">
                <a:solidFill>
                  <a:schemeClr val="accent5">
                    <a:lumMod val="50000"/>
                  </a:schemeClr>
                </a:solidFill>
                <a:latin typeface="Calibri"/>
                <a:ea typeface="宋体"/>
              </a:rPr>
              <a:t>Word</a:t>
            </a:r>
            <a:r>
              <a:rPr lang="zh-CN" altLang="en-US" sz="100" dirty="0">
                <a:solidFill>
                  <a:schemeClr val="accent5">
                    <a:lumMod val="50000"/>
                  </a:schemeClr>
                </a:solidFill>
                <a:latin typeface="Calibri"/>
                <a:ea typeface="宋体"/>
              </a:rPr>
              <a:t>教程： </a:t>
            </a:r>
            <a:r>
              <a:rPr lang="en-US" altLang="zh-CN" sz="100" dirty="0">
                <a:solidFill>
                  <a:schemeClr val="accent5">
                    <a:lumMod val="50000"/>
                  </a:schemeClr>
                </a:solidFill>
                <a:latin typeface="Calibri"/>
                <a:ea typeface="宋体"/>
              </a:rPr>
              <a:t>www.1ppt.com/word/              Excel</a:t>
            </a:r>
            <a:r>
              <a:rPr lang="zh-CN" altLang="en-US" sz="100" dirty="0">
                <a:solidFill>
                  <a:schemeClr val="accent5">
                    <a:lumMod val="50000"/>
                  </a:schemeClr>
                </a:solidFill>
                <a:latin typeface="Calibri"/>
                <a:ea typeface="宋体"/>
              </a:rPr>
              <a:t>教程：</a:t>
            </a:r>
            <a:r>
              <a:rPr lang="en-US" altLang="zh-CN" sz="100" dirty="0">
                <a:solidFill>
                  <a:schemeClr val="accent5">
                    <a:lumMod val="50000"/>
                  </a:schemeClr>
                </a:solidFill>
                <a:latin typeface="Calibri"/>
                <a:ea typeface="宋体"/>
              </a:rPr>
              <a:t>www.1ppt.com/excel/  </a:t>
            </a:r>
          </a:p>
          <a:p>
            <a:r>
              <a:rPr lang="zh-CN" altLang="en-US" sz="100" dirty="0">
                <a:solidFill>
                  <a:schemeClr val="accent5">
                    <a:lumMod val="50000"/>
                  </a:schemeClr>
                </a:solidFill>
                <a:latin typeface="Calibri"/>
                <a:ea typeface="宋体"/>
              </a:rPr>
              <a:t>资料下载：</a:t>
            </a:r>
            <a:r>
              <a:rPr lang="en-US" altLang="zh-CN" sz="100" dirty="0">
                <a:solidFill>
                  <a:schemeClr val="accent5">
                    <a:lumMod val="50000"/>
                  </a:schemeClr>
                </a:solidFill>
                <a:latin typeface="Calibri"/>
                <a:ea typeface="宋体"/>
              </a:rPr>
              <a:t>www.1ppt.com/ziliao/                PPT</a:t>
            </a:r>
            <a:r>
              <a:rPr lang="zh-CN" altLang="en-US" sz="100" dirty="0">
                <a:solidFill>
                  <a:schemeClr val="accent5">
                    <a:lumMod val="50000"/>
                  </a:schemeClr>
                </a:solidFill>
                <a:latin typeface="Calibri"/>
                <a:ea typeface="宋体"/>
              </a:rPr>
              <a:t>课件下载：</a:t>
            </a:r>
            <a:r>
              <a:rPr lang="en-US" altLang="zh-CN" sz="100" dirty="0">
                <a:solidFill>
                  <a:schemeClr val="accent5">
                    <a:lumMod val="50000"/>
                  </a:schemeClr>
                </a:solidFill>
                <a:latin typeface="Calibri"/>
                <a:ea typeface="宋体"/>
              </a:rPr>
              <a:t>www.1ppt.com/kejian/ </a:t>
            </a:r>
          </a:p>
          <a:p>
            <a:r>
              <a:rPr lang="zh-CN" altLang="en-US" sz="100" dirty="0">
                <a:solidFill>
                  <a:schemeClr val="accent5">
                    <a:lumMod val="50000"/>
                  </a:schemeClr>
                </a:solidFill>
                <a:latin typeface="Calibri"/>
                <a:ea typeface="宋体"/>
              </a:rPr>
              <a:t>范文下载：</a:t>
            </a:r>
            <a:r>
              <a:rPr lang="en-US" altLang="zh-CN" sz="100" dirty="0">
                <a:solidFill>
                  <a:schemeClr val="accent5">
                    <a:lumMod val="50000"/>
                  </a:schemeClr>
                </a:solidFill>
                <a:latin typeface="Calibri"/>
                <a:ea typeface="宋体"/>
              </a:rPr>
              <a:t>www.1ppt.com/fanwen/             </a:t>
            </a:r>
            <a:r>
              <a:rPr lang="zh-CN" altLang="en-US" sz="100" dirty="0">
                <a:solidFill>
                  <a:schemeClr val="accent5">
                    <a:lumMod val="50000"/>
                  </a:schemeClr>
                </a:solidFill>
                <a:latin typeface="Calibri"/>
                <a:ea typeface="宋体"/>
              </a:rPr>
              <a:t>试卷下载：</a:t>
            </a:r>
            <a:r>
              <a:rPr lang="en-US" altLang="zh-CN" sz="100" dirty="0">
                <a:solidFill>
                  <a:schemeClr val="accent5">
                    <a:lumMod val="50000"/>
                  </a:schemeClr>
                </a:solidFill>
                <a:latin typeface="Calibri"/>
                <a:ea typeface="宋体"/>
              </a:rPr>
              <a:t>www.1ppt.com/shiti/  </a:t>
            </a:r>
          </a:p>
          <a:p>
            <a:r>
              <a:rPr lang="zh-CN" altLang="en-US" sz="100" dirty="0">
                <a:solidFill>
                  <a:schemeClr val="accent5">
                    <a:lumMod val="50000"/>
                  </a:schemeClr>
                </a:solidFill>
                <a:latin typeface="Calibri"/>
                <a:ea typeface="宋体"/>
              </a:rPr>
              <a:t>教案下载：</a:t>
            </a:r>
            <a:r>
              <a:rPr lang="en-US" altLang="zh-CN" sz="100" dirty="0">
                <a:solidFill>
                  <a:schemeClr val="accent5">
                    <a:lumMod val="50000"/>
                  </a:schemeClr>
                </a:solidFill>
                <a:latin typeface="Calibri"/>
                <a:ea typeface="宋体"/>
              </a:rPr>
              <a:t>www.1ppt.com/jiaoan/        </a:t>
            </a:r>
          </a:p>
          <a:p>
            <a:r>
              <a:rPr lang="zh-CN" altLang="en-US" sz="100" dirty="0">
                <a:solidFill>
                  <a:schemeClr val="accent5">
                    <a:lumMod val="50000"/>
                  </a:schemeClr>
                </a:solidFill>
                <a:latin typeface="Calibri"/>
                <a:ea typeface="宋体"/>
              </a:rPr>
              <a:t>字体下载：</a:t>
            </a:r>
            <a:r>
              <a:rPr lang="en-US" altLang="zh-CN" sz="100" dirty="0">
                <a:solidFill>
                  <a:schemeClr val="accent5">
                    <a:lumMod val="50000"/>
                  </a:schemeClr>
                </a:solidFill>
                <a:latin typeface="Calibri"/>
                <a:ea typeface="宋体"/>
              </a:rPr>
              <a:t>www.1ppt.com/ziti/</a:t>
            </a:r>
          </a:p>
          <a:p>
            <a:r>
              <a:rPr lang="en-US" altLang="zh-CN" sz="100" dirty="0">
                <a:solidFill>
                  <a:schemeClr val="accent5">
                    <a:lumMod val="50000"/>
                  </a:schemeClr>
                </a:solidFill>
                <a:latin typeface="Calibri"/>
                <a:ea typeface="宋体"/>
              </a:rPr>
              <a:t> </a:t>
            </a:r>
            <a:endParaRPr lang="zh-CN" altLang="en-US" sz="100" dirty="0">
              <a:solidFill>
                <a:schemeClr val="accent5">
                  <a:lumMod val="50000"/>
                </a:schemeClr>
              </a:solidFill>
              <a:latin typeface="Calibri"/>
              <a:ea typeface="宋体"/>
            </a:endParaRPr>
          </a:p>
        </p:txBody>
      </p:sp>
      <p:sp>
        <p:nvSpPr>
          <p:cNvPr id="2" name="标题 1"/>
          <p:cNvSpPr>
            <a:spLocks noGrp="1"/>
          </p:cNvSpPr>
          <p:nvPr>
            <p:ph type="title" hasCustomPrompt="1"/>
            <p:custDataLst>
              <p:tags r:id="rId1"/>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文本占位符 2"/>
          <p:cNvSpPr>
            <a:spLocks noGrp="1"/>
          </p:cNvSpPr>
          <p:nvPr>
            <p:ph type="body" idx="1" hasCustomPrompt="1"/>
            <p:custDataLst>
              <p:tags r:id="rId2"/>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ltLang="zh-CN" dirty="0"/>
              <a:t>www.freepptbackgrounds.net</a:t>
            </a:r>
            <a:endParaRPr lang="zh-CN" altLang="en-US" dirty="0"/>
          </a:p>
        </p:txBody>
      </p:sp>
      <p:sp>
        <p:nvSpPr>
          <p:cNvPr id="4" name="内容占位符 3"/>
          <p:cNvSpPr>
            <a:spLocks noGrp="1"/>
          </p:cNvSpPr>
          <p:nvPr>
            <p:ph sz="half" idx="2" hasCustomPrompt="1"/>
            <p:custDataLst>
              <p:tags r:id="rId3"/>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5" name="文本占位符 4"/>
          <p:cNvSpPr>
            <a:spLocks noGrp="1"/>
          </p:cNvSpPr>
          <p:nvPr>
            <p:ph type="body" sz="quarter" idx="3" hasCustomPrompt="1"/>
            <p:custDataLst>
              <p:tags r:id="rId4"/>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字魂59号-创粗黑" panose="00000500000000000000" pitchFamily="2"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dirty="0">
                <a:sym typeface="+mn-ea"/>
              </a:rPr>
              <a:t>www.freepptbackgrounds.net</a:t>
            </a:r>
            <a:endParaRPr dirty="0">
              <a:sym typeface="+mn-ea"/>
            </a:endParaRPr>
          </a:p>
        </p:txBody>
      </p:sp>
      <p:sp>
        <p:nvSpPr>
          <p:cNvPr id="6" name="内容占位符 5"/>
          <p:cNvSpPr>
            <a:spLocks noGrp="1"/>
          </p:cNvSpPr>
          <p:nvPr>
            <p:ph sz="quarter" idx="4" hasCustomPrompt="1"/>
            <p:custDataLst>
              <p:tags r:id="rId5"/>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2024/9/12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lide 6">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2024/9/12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lide 7">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2024/9/12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2"/>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字魂59号-创粗黑" panose="00000500000000000000" pitchFamily="2" charset="-122"/>
                <a:cs typeface="+mn-cs"/>
                <a:sym typeface="+mn-ea"/>
              </a:defRPr>
            </a:lvl1pPr>
          </a:lstStyle>
          <a:p>
            <a:pPr lvl="0"/>
            <a:r>
              <a:rPr lang="tr-TR" dirty="0">
                <a:sym typeface="+mn-ea"/>
              </a:rPr>
              <a:t>www.freepptbackgrounds.net</a:t>
            </a:r>
            <a:endParaRPr dirty="0">
              <a:sym typeface="+mn-ea"/>
            </a:endParaRP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2024/9/12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hasCustomPrompt="1"/>
            <p:custDataLst>
              <p:tags r:id="rId6"/>
            </p:custDataLst>
          </p:nvPr>
        </p:nvSpPr>
        <p:spPr/>
        <p:txBody>
          <a:bodyPr/>
          <a:lstStyle/>
          <a:p>
            <a:r>
              <a:rPr lang="tr-TR" altLang="zh-CN" dirty="0"/>
              <a:t>Freepptbackgrounds.net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Slide 9">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字魂59号-创粗黑" panose="00000500000000000000" pitchFamily="2" charset="-122"/>
                <a:cs typeface="+mj-cs"/>
                <a:sym typeface="+mn-ea"/>
              </a:defRPr>
            </a:lvl1pPr>
          </a:lstStyle>
          <a:p>
            <a:pPr lvl="0"/>
            <a:r>
              <a:rPr lang="tr-TR" dirty="0">
                <a:sym typeface="+mn-ea"/>
              </a:rPr>
              <a:t>Freepptbackgrounds.net</a:t>
            </a:r>
            <a:endParaRPr dirty="0">
              <a:sym typeface="+mn-ea"/>
            </a:endParaRPr>
          </a:p>
        </p:txBody>
      </p:sp>
      <p:sp>
        <p:nvSpPr>
          <p:cNvPr id="3" name="竖排文字占位符 2"/>
          <p:cNvSpPr>
            <a:spLocks noGrp="1"/>
          </p:cNvSpPr>
          <p:nvPr>
            <p:ph type="body" orient="vert" idx="1" hasCustomPrompt="1"/>
            <p:custDataLst>
              <p:tags r:id="rId2"/>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2024/9/12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9"/>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32000"/>
            <a:ext cx="10852237" cy="648000"/>
          </a:xfrm>
          <a:prstGeom prst="rect">
            <a:avLst/>
          </a:prstGeom>
        </p:spPr>
        <p:txBody>
          <a:bodyPr vert="horz" lIns="101600" tIns="38100" rIns="76200" bIns="38100" rtlCol="0" anchor="ctr" anchorCtr="0">
            <a:noAutofit/>
          </a:bodyPr>
          <a:lstStyle/>
          <a:p>
            <a:r>
              <a:rPr lang="tr-TR" altLang="zh-CN" dirty="0"/>
              <a:t>Freepptbackgrounds.net</a:t>
            </a:r>
            <a:endParaRPr lang="zh-CN" altLang="en-US" dirty="0"/>
          </a:p>
        </p:txBody>
      </p:sp>
      <p:sp>
        <p:nvSpPr>
          <p:cNvPr id="3" name="文本占位符 2"/>
          <p:cNvSpPr>
            <a:spLocks noGrp="1"/>
          </p:cNvSpPr>
          <p:nvPr>
            <p:ph type="body" idx="1"/>
            <p:custDataLst>
              <p:tags r:id="rId14"/>
            </p:custDataLst>
          </p:nvPr>
        </p:nvSpPr>
        <p:spPr>
          <a:xfrm>
            <a:off x="669882" y="1296000"/>
            <a:ext cx="10852237" cy="5040000"/>
          </a:xfrm>
          <a:prstGeom prst="rect">
            <a:avLst/>
          </a:prstGeom>
        </p:spPr>
        <p:txBody>
          <a:bodyPr vert="horz" lIns="101600" tIns="0" rIns="82550" bIns="0" rtlCol="0">
            <a:normAutofit/>
          </a:bodyPr>
          <a:lstStyle/>
          <a:p>
            <a:pPr lvl="0"/>
            <a:r>
              <a:rPr lang="en-US" altLang="zh-CN" dirty="0"/>
              <a:t>Download free</a:t>
            </a:r>
            <a:endParaRPr lang="tr-TR" altLang="zh-CN" dirty="0"/>
          </a:p>
          <a:p>
            <a:pPr lvl="1"/>
            <a:r>
              <a:rPr lang="en-US" altLang="zh-CN" dirty="0" err="1"/>
              <a:t>Powerpoint</a:t>
            </a:r>
            <a:r>
              <a:rPr lang="en-US" altLang="zh-CN" dirty="0"/>
              <a:t> Template</a:t>
            </a:r>
            <a:endParaRPr lang="tr-TR" altLang="zh-CN" dirty="0"/>
          </a:p>
          <a:p>
            <a:pPr lvl="2"/>
            <a:r>
              <a:rPr lang="en-US" altLang="zh-CN" dirty="0"/>
              <a:t>and </a:t>
            </a:r>
            <a:endParaRPr lang="tr-TR" altLang="zh-CN" dirty="0"/>
          </a:p>
          <a:p>
            <a:pPr lvl="3"/>
            <a:r>
              <a:rPr lang="en-US" altLang="zh-CN" dirty="0"/>
              <a:t>Google slides</a:t>
            </a:r>
            <a:endParaRPr lang="tr-TR" altLang="zh-CN" dirty="0"/>
          </a:p>
          <a:p>
            <a:pPr lvl="4"/>
            <a:r>
              <a:rPr lang="en-US" altLang="zh-CN" dirty="0"/>
              <a:t>Presentation for you.</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字魂59号-创粗黑" panose="00000500000000000000" pitchFamily="2" charset="-122"/>
              </a:defRPr>
            </a:lvl1pPr>
          </a:lstStyle>
          <a:p>
            <a:fld id="{760FBDFE-C587-4B4C-A407-44438C67B59E}" type="datetimeFigureOut">
              <a:rPr lang="zh-CN" altLang="en-US" smtClean="0"/>
              <a:pPr/>
              <a:t>2024/9/12</a:t>
            </a:fld>
            <a:endParaRPr lang="zh-CN" altLang="en-US" dirty="0"/>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字魂59号-创粗黑" panose="00000500000000000000" pitchFamily="2" charset="-122"/>
              </a:defRPr>
            </a:lvl1pPr>
          </a:lstStyle>
          <a:p>
            <a:fld id="{49AE70B2-8BF9-45C0-BB95-33D1B9D3A854}" type="slidenum">
              <a:rPr lang="zh-CN" altLang="en-US" smtClean="0"/>
              <a:pPr/>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字魂59号-创粗黑" panose="00000500000000000000"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字魂59号-创粗黑" panose="00000500000000000000" pitchFamily="2"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字魂59号-创粗黑" panose="00000500000000000000" pitchFamily="2"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字魂59号-创粗黑" panose="00000500000000000000"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5.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4.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80.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8.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7" name="图片 6" descr="27"/>
          <p:cNvPicPr>
            <a:picLocks noChangeAspect="1"/>
          </p:cNvPicPr>
          <p:nvPr/>
        </p:nvPicPr>
        <p:blipFill>
          <a:blip r:embed="rId5"/>
          <a:stretch>
            <a:fillRect/>
          </a:stretch>
        </p:blipFill>
        <p:spPr>
          <a:xfrm>
            <a:off x="-115570" y="4722495"/>
            <a:ext cx="10556875" cy="2132965"/>
          </a:xfrm>
          <a:prstGeom prst="rect">
            <a:avLst/>
          </a:prstGeom>
        </p:spPr>
      </p:pic>
      <p:pic>
        <p:nvPicPr>
          <p:cNvPr id="8" name="图片 7" descr="27"/>
          <p:cNvPicPr>
            <a:picLocks noChangeAspect="1"/>
          </p:cNvPicPr>
          <p:nvPr/>
        </p:nvPicPr>
        <p:blipFill>
          <a:blip r:embed="rId5"/>
          <a:stretch>
            <a:fillRect/>
          </a:stretch>
        </p:blipFill>
        <p:spPr>
          <a:xfrm rot="10800000">
            <a:off x="1699260" y="-139700"/>
            <a:ext cx="10556875" cy="2132965"/>
          </a:xfrm>
          <a:prstGeom prst="rect">
            <a:avLst/>
          </a:prstGeom>
        </p:spPr>
      </p:pic>
      <p:pic>
        <p:nvPicPr>
          <p:cNvPr id="9" name="图片 8" descr="06"/>
          <p:cNvPicPr>
            <a:picLocks noChangeAspect="1"/>
          </p:cNvPicPr>
          <p:nvPr/>
        </p:nvPicPr>
        <p:blipFill>
          <a:blip r:embed="rId6"/>
          <a:stretch>
            <a:fillRect/>
          </a:stretch>
        </p:blipFill>
        <p:spPr>
          <a:xfrm>
            <a:off x="3536950" y="203835"/>
            <a:ext cx="4967605" cy="6011545"/>
          </a:xfrm>
          <a:prstGeom prst="rect">
            <a:avLst/>
          </a:prstGeom>
        </p:spPr>
      </p:pic>
      <p:pic>
        <p:nvPicPr>
          <p:cNvPr id="10" name="图片 9" descr="13"/>
          <p:cNvPicPr>
            <a:picLocks noChangeAspect="1"/>
          </p:cNvPicPr>
          <p:nvPr/>
        </p:nvPicPr>
        <p:blipFill>
          <a:blip r:embed="rId7"/>
          <a:stretch>
            <a:fillRect/>
          </a:stretch>
        </p:blipFill>
        <p:spPr>
          <a:xfrm>
            <a:off x="8214360" y="3412490"/>
            <a:ext cx="1653540" cy="1953260"/>
          </a:xfrm>
          <a:prstGeom prst="rect">
            <a:avLst/>
          </a:prstGeom>
        </p:spPr>
      </p:pic>
      <p:pic>
        <p:nvPicPr>
          <p:cNvPr id="11" name="图片 10" descr="13"/>
          <p:cNvPicPr>
            <a:picLocks noChangeAspect="1"/>
          </p:cNvPicPr>
          <p:nvPr/>
        </p:nvPicPr>
        <p:blipFill>
          <a:blip r:embed="rId7"/>
          <a:stretch>
            <a:fillRect/>
          </a:stretch>
        </p:blipFill>
        <p:spPr>
          <a:xfrm rot="9900000">
            <a:off x="3403600" y="1727835"/>
            <a:ext cx="722630" cy="854075"/>
          </a:xfrm>
          <a:prstGeom prst="rect">
            <a:avLst/>
          </a:prstGeom>
        </p:spPr>
      </p:pic>
      <p:pic>
        <p:nvPicPr>
          <p:cNvPr id="12" name="图片 11" descr="13"/>
          <p:cNvPicPr>
            <a:picLocks noChangeAspect="1"/>
          </p:cNvPicPr>
          <p:nvPr/>
        </p:nvPicPr>
        <p:blipFill>
          <a:blip r:embed="rId7"/>
          <a:stretch>
            <a:fillRect/>
          </a:stretch>
        </p:blipFill>
        <p:spPr>
          <a:xfrm rot="9900000">
            <a:off x="2809875" y="1777365"/>
            <a:ext cx="391795" cy="463550"/>
          </a:xfrm>
          <a:prstGeom prst="rect">
            <a:avLst/>
          </a:prstGeom>
        </p:spPr>
      </p:pic>
      <p:sp>
        <p:nvSpPr>
          <p:cNvPr id="25" name="文本框 24"/>
          <p:cNvSpPr txBox="1"/>
          <p:nvPr/>
        </p:nvSpPr>
        <p:spPr>
          <a:xfrm>
            <a:off x="228600" y="2634605"/>
            <a:ext cx="12157075" cy="1446550"/>
          </a:xfrm>
          <a:prstGeom prst="rect">
            <a:avLst/>
          </a:prstGeom>
          <a:noFill/>
        </p:spPr>
        <p:txBody>
          <a:bodyPr wrap="square" rtlCol="0">
            <a:spAutoFit/>
          </a:bodyPr>
          <a:lstStyle/>
          <a:p>
            <a:pPr algn="ctr"/>
            <a:r>
              <a:rPr lang="en-US" sz="4400" dirty="0">
                <a:solidFill>
                  <a:schemeClr val="bg1"/>
                </a:solidFill>
              </a:rPr>
              <a:t>Harmonizing Asynchronous Systems: NATS, </a:t>
            </a:r>
            <a:r>
              <a:rPr lang="en-US" sz="4400" dirty="0" err="1">
                <a:solidFill>
                  <a:schemeClr val="bg1"/>
                </a:solidFill>
              </a:rPr>
              <a:t>CloudEvents</a:t>
            </a:r>
            <a:r>
              <a:rPr lang="en-US" sz="4400" dirty="0">
                <a:solidFill>
                  <a:schemeClr val="bg1"/>
                </a:solidFill>
              </a:rPr>
              <a:t>, and </a:t>
            </a:r>
            <a:r>
              <a:rPr lang="en-US" sz="4400" dirty="0" err="1">
                <a:solidFill>
                  <a:schemeClr val="bg1"/>
                </a:solidFill>
              </a:rPr>
              <a:t>AsyncAPI</a:t>
            </a:r>
            <a:endParaRPr lang="zh-CN" altLang="en-US" sz="44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2012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279C4-0134-3AA5-7F6C-45EE06114C53}"/>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A09FCE2C-ECA2-33AC-7F9C-14425B8AF91B}"/>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0D9307AC-F947-04D2-7183-45A47D1341D2}"/>
                </a:ext>
              </a:extLst>
            </p:cNvPr>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NATS</a:t>
              </a:r>
            </a:p>
          </p:txBody>
        </p:sp>
        <p:pic>
          <p:nvPicPr>
            <p:cNvPr id="5" name="图片 4" descr="10">
              <a:extLst>
                <a:ext uri="{FF2B5EF4-FFF2-40B4-BE49-F238E27FC236}">
                  <a16:creationId xmlns:a16="http://schemas.microsoft.com/office/drawing/2014/main" id="{ECF8428F-2D77-7C9A-9EAC-F4CF5FD16C35}"/>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677109FF-5CCB-17EF-DEED-79DB274ACB01}"/>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CA69FB92-0535-DCC9-CF28-CD311CE089E3}"/>
              </a:ext>
            </a:extLst>
          </p:cNvPr>
          <p:cNvGrpSpPr/>
          <p:nvPr/>
        </p:nvGrpSpPr>
        <p:grpSpPr>
          <a:xfrm>
            <a:off x="4671060" y="1523337"/>
            <a:ext cx="7520940" cy="2670175"/>
            <a:chOff x="10475" y="3048"/>
            <a:chExt cx="7027" cy="4205"/>
          </a:xfrm>
        </p:grpSpPr>
        <p:sp>
          <p:nvSpPr>
            <p:cNvPr id="16" name="文本框 15">
              <a:extLst>
                <a:ext uri="{FF2B5EF4-FFF2-40B4-BE49-F238E27FC236}">
                  <a16:creationId xmlns:a16="http://schemas.microsoft.com/office/drawing/2014/main" id="{3DC13AE7-BA26-6360-8454-DB731DDE14B5}"/>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285750" indent="-285750" algn="l">
                <a:buFont typeface="Arial" panose="020B0604020202020204" pitchFamily="34" charset="0"/>
                <a:buChar char="•"/>
              </a:pPr>
              <a:r>
                <a:rPr lang="en-US" sz="2400" b="0" i="0" dirty="0">
                  <a:solidFill>
                    <a:schemeClr val="bg1"/>
                  </a:solidFill>
                  <a:effectLst/>
                </a:rPr>
                <a:t>Low latency and high performance.</a:t>
              </a:r>
            </a:p>
            <a:p>
              <a:pPr marL="285750" indent="-285750" algn="l">
                <a:buFont typeface="Arial" panose="020B0604020202020204" pitchFamily="34" charset="0"/>
                <a:buChar char="•"/>
              </a:pPr>
              <a:r>
                <a:rPr lang="en-US" sz="2400" b="0" i="0" dirty="0">
                  <a:solidFill>
                    <a:schemeClr val="bg1"/>
                  </a:solidFill>
                  <a:effectLst/>
                </a:rPr>
                <a:t>Supports multiple messaging patterns (e.g., pub/sub, request/reply).</a:t>
              </a:r>
            </a:p>
            <a:p>
              <a:pPr marL="285750" indent="-285750" algn="l">
                <a:buFont typeface="Arial" panose="020B0604020202020204" pitchFamily="34" charset="0"/>
                <a:buChar char="•"/>
              </a:pPr>
              <a:r>
                <a:rPr lang="en-US" sz="2400" b="0" i="0" dirty="0">
                  <a:solidFill>
                    <a:schemeClr val="bg1"/>
                  </a:solidFill>
                  <a:effectLst/>
                </a:rPr>
                <a:t>Highly available with built-in resilience.</a:t>
              </a:r>
            </a:p>
            <a:p>
              <a:pPr marL="285750" indent="-285750" algn="l">
                <a:buFont typeface="Arial" panose="020B0604020202020204" pitchFamily="34" charset="0"/>
                <a:buChar char="•"/>
              </a:pPr>
              <a:r>
                <a:rPr lang="en-US" sz="2400" dirty="0">
                  <a:solidFill>
                    <a:schemeClr val="bg1"/>
                  </a:solidFill>
                </a:rPr>
                <a:t>CNCF Incubating Project.</a:t>
              </a: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2DF5BC9C-52B6-787C-4E6D-2E260F8656F7}"/>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NATS – connectivity fabric</a:t>
              </a:r>
            </a:p>
          </p:txBody>
        </p:sp>
      </p:grpSp>
    </p:spTree>
    <p:custDataLst>
      <p:tags r:id="rId1"/>
    </p:custDataLst>
    <p:extLst>
      <p:ext uri="{BB962C8B-B14F-4D97-AF65-F5344CB8AC3E}">
        <p14:creationId xmlns:p14="http://schemas.microsoft.com/office/powerpoint/2010/main" val="3589665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246F0-0C7F-3D0E-575F-D6579AD41B6F}"/>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468B2175-3E92-5E6F-0102-9276C2BE2C6E}"/>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0B62B923-10A2-51AA-F4DD-814785C76B9A}"/>
              </a:ext>
            </a:extLst>
          </p:cNvPr>
          <p:cNvSpPr txBox="1"/>
          <p:nvPr/>
        </p:nvSpPr>
        <p:spPr>
          <a:xfrm>
            <a:off x="4603606" y="2413337"/>
            <a:ext cx="5314261" cy="1015663"/>
          </a:xfrm>
          <a:prstGeom prst="rect">
            <a:avLst/>
          </a:prstGeom>
          <a:noFill/>
        </p:spPr>
        <p:txBody>
          <a:bodyPr wrap="square" rtlCol="0">
            <a:spAutoFit/>
          </a:bodyPr>
          <a:lstStyle/>
          <a:p>
            <a:r>
              <a:rPr lang="en-US" altLang="zh-CN" sz="6000" b="1" dirty="0" err="1">
                <a:solidFill>
                  <a:srgbClr val="1EE2F4"/>
                </a:solidFill>
                <a:ea typeface="字魂59号-创粗黑" panose="00000500000000000000" pitchFamily="2" charset="-122"/>
              </a:rPr>
              <a:t>CloudEvents</a:t>
            </a:r>
            <a:endParaRPr lang="en-US" altLang="zh-CN" sz="6000" b="1" dirty="0">
              <a:solidFill>
                <a:srgbClr val="1EE2F4"/>
              </a:solidFill>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42403283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4">
            <a:lum/>
          </a:blip>
          <a:srcRect/>
          <a:stretch>
            <a:fillRect/>
          </a:stretch>
        </a:blipFill>
        <a:effectLst/>
      </p:bgPr>
    </p:bg>
    <p:spTree>
      <p:nvGrpSpPr>
        <p:cNvPr id="1" name="">
          <a:extLst>
            <a:ext uri="{FF2B5EF4-FFF2-40B4-BE49-F238E27FC236}">
              <a16:creationId xmlns:a16="http://schemas.microsoft.com/office/drawing/2014/main" id="{33D3EB2C-E207-A100-46ED-458C0E460C10}"/>
            </a:ext>
          </a:extLst>
        </p:cNvPr>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026849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42D81-34C1-2CCE-147E-52D60D9EC8C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B627AA1D-284F-1B13-EADB-AEFCF10A9294}"/>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9F4BE3AC-E812-EE1E-6108-C61F884AA786}"/>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CloudEvents</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645BF34F-AA2A-B7C8-2A45-C39C66189874}"/>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E34D82B5-C417-687D-1056-8BE3FF343AC6}"/>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C018584D-8DB4-0199-AFF6-3767CBDF23D8}"/>
              </a:ext>
            </a:extLst>
          </p:cNvPr>
          <p:cNvGrpSpPr/>
          <p:nvPr/>
        </p:nvGrpSpPr>
        <p:grpSpPr>
          <a:xfrm>
            <a:off x="4671060" y="1523337"/>
            <a:ext cx="7520940" cy="2670175"/>
            <a:chOff x="10475" y="3048"/>
            <a:chExt cx="7027" cy="4205"/>
          </a:xfrm>
        </p:grpSpPr>
        <p:sp>
          <p:nvSpPr>
            <p:cNvPr id="16" name="文本框 15">
              <a:extLst>
                <a:ext uri="{FF2B5EF4-FFF2-40B4-BE49-F238E27FC236}">
                  <a16:creationId xmlns:a16="http://schemas.microsoft.com/office/drawing/2014/main" id="{FDF72003-ACCD-FD7A-317D-F2505A8C6AA7}"/>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Lightweight, essential metadata.</a:t>
              </a:r>
            </a:p>
            <a:p>
              <a:pPr marL="342900" indent="-342900" algn="l">
                <a:buFont typeface="Arial" panose="020B0604020202020204" pitchFamily="34" charset="0"/>
                <a:buChar char="•"/>
              </a:pPr>
              <a:r>
                <a:rPr lang="en-US" sz="2400" b="0" i="0" dirty="0">
                  <a:solidFill>
                    <a:schemeClr val="bg1"/>
                  </a:solidFill>
                  <a:effectLst/>
                </a:rPr>
                <a:t>Enhances interoperability between systems.</a:t>
              </a:r>
            </a:p>
            <a:p>
              <a:pPr marL="342900" indent="-342900" algn="l">
                <a:buFont typeface="Arial" panose="020B0604020202020204" pitchFamily="34" charset="0"/>
                <a:buChar char="•"/>
              </a:pPr>
              <a:r>
                <a:rPr lang="en-US" sz="2400" b="0" i="0" dirty="0">
                  <a:solidFill>
                    <a:schemeClr val="bg1"/>
                  </a:solidFill>
                  <a:effectLst/>
                </a:rPr>
                <a:t>Supports various event-driven architectures.</a:t>
              </a:r>
            </a:p>
            <a:p>
              <a:pPr marL="342900" indent="-342900" algn="l">
                <a:buFont typeface="Arial" panose="020B0604020202020204" pitchFamily="34" charset="0"/>
                <a:buChar char="•"/>
              </a:pPr>
              <a:r>
                <a:rPr lang="en-US" sz="2400" dirty="0">
                  <a:solidFill>
                    <a:schemeClr val="bg1"/>
                  </a:solidFill>
                </a:rPr>
                <a:t>Protocol agnostic</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CNCF Graduated Project.</a:t>
              </a: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D2F86543-4734-8A1C-276B-429AF89E33F0}"/>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solidFill>
                    <a:srgbClr val="1EE2F4"/>
                  </a:solidFill>
                  <a:ea typeface="字魂59号-创粗黑" panose="00000500000000000000" pitchFamily="2" charset="-122"/>
                  <a:sym typeface="+mn-ea"/>
                </a:rPr>
                <a:t>CloudEvents</a:t>
              </a:r>
              <a:r>
                <a:rPr lang="en-US" altLang="zh-CN" sz="3200" b="1" dirty="0">
                  <a:solidFill>
                    <a:srgbClr val="1EE2F4"/>
                  </a:solidFill>
                  <a:ea typeface="字魂59号-创粗黑" panose="00000500000000000000" pitchFamily="2" charset="-122"/>
                  <a:sym typeface="+mn-ea"/>
                </a:rPr>
                <a:t> – message packaging</a:t>
              </a:r>
            </a:p>
          </p:txBody>
        </p:sp>
      </p:grpSp>
    </p:spTree>
    <p:custDataLst>
      <p:tags r:id="rId1"/>
    </p:custDataLst>
    <p:extLst>
      <p:ext uri="{BB962C8B-B14F-4D97-AF65-F5344CB8AC3E}">
        <p14:creationId xmlns:p14="http://schemas.microsoft.com/office/powerpoint/2010/main" val="34308821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9741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F76-D1DE-BAFC-EC2D-1D77BCFBD37B}"/>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0D8B727D-F83E-E522-7D40-30E3A5E4639D}"/>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05BF04CA-D76C-7338-02B3-592BEC6CB247}"/>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CloudEvents</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8694E7D5-C87D-4E1A-3336-8285A397D975}"/>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38533D04-6B14-54EF-7115-86E4920E86B8}"/>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AD599B15-E6F8-2C93-3F35-AA65C5E71F67}"/>
              </a:ext>
            </a:extLst>
          </p:cNvPr>
          <p:cNvGrpSpPr/>
          <p:nvPr/>
        </p:nvGrpSpPr>
        <p:grpSpPr>
          <a:xfrm>
            <a:off x="5330627" y="1583298"/>
            <a:ext cx="7520940" cy="2670175"/>
            <a:chOff x="10475" y="3048"/>
            <a:chExt cx="7027" cy="4205"/>
          </a:xfrm>
        </p:grpSpPr>
        <p:sp>
          <p:nvSpPr>
            <p:cNvPr id="16" name="文本框 15">
              <a:extLst>
                <a:ext uri="{FF2B5EF4-FFF2-40B4-BE49-F238E27FC236}">
                  <a16:creationId xmlns:a16="http://schemas.microsoft.com/office/drawing/2014/main" id="{57C8C081-E5E8-7059-3960-1979206C585B}"/>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dirty="0" err="1">
                  <a:solidFill>
                    <a:schemeClr val="bg1"/>
                  </a:solidFill>
                </a:rPr>
                <a:t>specversion</a:t>
              </a:r>
              <a:r>
                <a:rPr lang="en-US" sz="2400" dirty="0">
                  <a:solidFill>
                    <a:schemeClr val="bg1"/>
                  </a:solidFill>
                </a:rPr>
                <a:t> – </a:t>
              </a:r>
              <a:r>
                <a:rPr lang="en-US" sz="2400" dirty="0" err="1">
                  <a:solidFill>
                    <a:schemeClr val="bg1"/>
                  </a:solidFill>
                </a:rPr>
                <a:t>CloudEvents</a:t>
              </a:r>
              <a:r>
                <a:rPr lang="en-US" sz="2400" dirty="0">
                  <a:solidFill>
                    <a:schemeClr val="bg1"/>
                  </a:solidFill>
                </a:rPr>
                <a:t> specification version.</a:t>
              </a:r>
              <a:endParaRPr lang="en-US" sz="2400" b="0" i="0" dirty="0">
                <a:solidFill>
                  <a:schemeClr val="bg1"/>
                </a:solidFill>
                <a:effectLst/>
              </a:endParaRPr>
            </a:p>
            <a:p>
              <a:pPr marL="342900" indent="-342900" algn="l">
                <a:buFont typeface="Arial" panose="020B0604020202020204" pitchFamily="34" charset="0"/>
                <a:buChar char="•"/>
              </a:pPr>
              <a:r>
                <a:rPr lang="en-US" sz="2400" b="0" i="0" dirty="0">
                  <a:solidFill>
                    <a:schemeClr val="bg1"/>
                  </a:solidFill>
                  <a:effectLst/>
                </a:rPr>
                <a:t>id – identifies the event.</a:t>
              </a:r>
            </a:p>
            <a:p>
              <a:pPr marL="342900" indent="-342900" algn="l">
                <a:buFont typeface="Arial" panose="020B0604020202020204" pitchFamily="34" charset="0"/>
                <a:buChar char="•"/>
              </a:pPr>
              <a:r>
                <a:rPr lang="en-US" sz="2400" dirty="0">
                  <a:solidFill>
                    <a:schemeClr val="bg1"/>
                  </a:solidFill>
                </a:rPr>
                <a:t>source – identifies the context in which the event happened. </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t</a:t>
              </a:r>
              <a:r>
                <a:rPr lang="en-US" sz="2400" b="0" i="0" dirty="0">
                  <a:solidFill>
                    <a:schemeClr val="bg1"/>
                  </a:solidFill>
                  <a:effectLst/>
                </a:rPr>
                <a:t>ype – describes the type of the event.</a:t>
              </a:r>
            </a:p>
          </p:txBody>
        </p:sp>
        <p:sp>
          <p:nvSpPr>
            <p:cNvPr id="17" name="文本框 16">
              <a:extLst>
                <a:ext uri="{FF2B5EF4-FFF2-40B4-BE49-F238E27FC236}">
                  <a16:creationId xmlns:a16="http://schemas.microsoft.com/office/drawing/2014/main" id="{DACFE6D2-3329-25DA-8DF3-AE247CCE7B59}"/>
                </a:ext>
              </a:extLst>
            </p:cNvPr>
            <p:cNvSpPr txBox="1"/>
            <p:nvPr/>
          </p:nvSpPr>
          <p:spPr>
            <a:xfrm>
              <a:off x="10489" y="3048"/>
              <a:ext cx="5768" cy="130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800" b="1" dirty="0">
                  <a:solidFill>
                    <a:srgbClr val="1EE2F4"/>
                  </a:solidFill>
                  <a:ea typeface="字魂59号-创粗黑" panose="00000500000000000000" pitchFamily="2" charset="-122"/>
                  <a:sym typeface="+mn-ea"/>
                </a:rPr>
                <a:t>J</a:t>
              </a:r>
              <a:r>
                <a:rPr lang="en-US" altLang="zh-CN" sz="4800" b="1" dirty="0">
                  <a:solidFill>
                    <a:schemeClr val="bg2"/>
                  </a:solidFill>
                  <a:ea typeface="字魂59号-创粗黑" panose="00000500000000000000" pitchFamily="2" charset="-122"/>
                  <a:sym typeface="+mn-ea"/>
                </a:rPr>
                <a:t>ust</a:t>
              </a:r>
              <a:r>
                <a:rPr lang="en-US" altLang="zh-CN" sz="4800" b="1" dirty="0">
                  <a:solidFill>
                    <a:srgbClr val="1EE2F4"/>
                  </a:solidFill>
                  <a:ea typeface="字魂59号-创粗黑" panose="00000500000000000000" pitchFamily="2" charset="-122"/>
                  <a:sym typeface="+mn-ea"/>
                </a:rPr>
                <a:t> E</a:t>
              </a:r>
              <a:r>
                <a:rPr lang="en-US" altLang="zh-CN" sz="4800" b="1" dirty="0">
                  <a:solidFill>
                    <a:schemeClr val="bg2"/>
                  </a:solidFill>
                  <a:ea typeface="字魂59号-创粗黑" panose="00000500000000000000" pitchFamily="2" charset="-122"/>
                  <a:sym typeface="+mn-ea"/>
                </a:rPr>
                <a:t>nough</a:t>
              </a:r>
              <a:r>
                <a:rPr lang="en-US" altLang="zh-CN" sz="4800" b="1" dirty="0">
                  <a:solidFill>
                    <a:srgbClr val="1EE2F4"/>
                  </a:solidFill>
                  <a:ea typeface="字魂59号-创粗黑" panose="00000500000000000000" pitchFamily="2" charset="-122"/>
                  <a:sym typeface="+mn-ea"/>
                </a:rPr>
                <a:t> M</a:t>
              </a:r>
              <a:r>
                <a:rPr lang="en-US" altLang="zh-CN" sz="4800" b="1" dirty="0">
                  <a:solidFill>
                    <a:schemeClr val="bg2"/>
                  </a:solidFill>
                  <a:ea typeface="字魂59号-创粗黑" panose="00000500000000000000" pitchFamily="2" charset="-122"/>
                  <a:sym typeface="+mn-ea"/>
                </a:rPr>
                <a:t>etadata</a:t>
              </a:r>
            </a:p>
          </p:txBody>
        </p:sp>
      </p:grpSp>
    </p:spTree>
    <p:custDataLst>
      <p:tags r:id="rId1"/>
    </p:custDataLst>
    <p:extLst>
      <p:ext uri="{BB962C8B-B14F-4D97-AF65-F5344CB8AC3E}">
        <p14:creationId xmlns:p14="http://schemas.microsoft.com/office/powerpoint/2010/main" val="239205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032DE-92A5-8F7D-46DA-B60F868BA9AB}"/>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B38A84D5-960B-8059-2C0C-6C7EA01584D2}"/>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6CE860F1-6E0E-BB7F-56F2-C0FAE02CA19A}"/>
              </a:ext>
            </a:extLst>
          </p:cNvPr>
          <p:cNvSpPr txBox="1"/>
          <p:nvPr/>
        </p:nvSpPr>
        <p:spPr>
          <a:xfrm>
            <a:off x="4738517" y="2413337"/>
            <a:ext cx="5314261" cy="1015663"/>
          </a:xfrm>
          <a:prstGeom prst="rect">
            <a:avLst/>
          </a:prstGeom>
          <a:noFill/>
        </p:spPr>
        <p:txBody>
          <a:bodyPr wrap="square" rtlCol="0">
            <a:spAutoFit/>
          </a:bodyPr>
          <a:lstStyle/>
          <a:p>
            <a:r>
              <a:rPr lang="en-US" altLang="zh-CN" sz="6000" b="1" dirty="0" err="1">
                <a:solidFill>
                  <a:srgbClr val="1EE2F4"/>
                </a:solidFill>
                <a:ea typeface="字魂59号-创粗黑" panose="00000500000000000000" pitchFamily="2" charset="-122"/>
              </a:rPr>
              <a:t>AsyncAPI</a:t>
            </a:r>
            <a:endParaRPr lang="en-US" altLang="zh-CN" sz="6000" b="1" dirty="0">
              <a:solidFill>
                <a:srgbClr val="1EE2F4"/>
              </a:solidFill>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17781634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11000" b="-1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3134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669DF-CFC8-6D66-9EF5-5141538FE0B6}"/>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EB9453AB-8D7E-C625-F620-31B3A1717090}"/>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2302B8DA-4DE7-8401-4BCD-B3DCF659F84B}"/>
                </a:ext>
              </a:extLst>
            </p:cNvPr>
            <p:cNvSpPr txBox="1"/>
            <p:nvPr/>
          </p:nvSpPr>
          <p:spPr>
            <a:xfrm>
              <a:off x="1712" y="1132"/>
              <a:ext cx="5679" cy="1018"/>
            </a:xfrm>
            <a:prstGeom prst="rect">
              <a:avLst/>
            </a:prstGeom>
            <a:noFill/>
          </p:spPr>
          <p:txBody>
            <a:bodyPr wrap="square" rtlCol="0">
              <a:spAutoFit/>
            </a:bodyPr>
            <a:lstStyle/>
            <a:p>
              <a:pPr algn="l"/>
              <a:r>
                <a:rPr lang="en-US" altLang="zh-CN" sz="3600" b="1" dirty="0" err="1">
                  <a:solidFill>
                    <a:srgbClr val="1EE2F4"/>
                  </a:solidFill>
                  <a:ea typeface="字魂59号-创粗黑" panose="00000500000000000000" pitchFamily="2" charset="-122"/>
                </a:rPr>
                <a:t>AsyncAPI</a:t>
              </a:r>
              <a:endParaRPr lang="en-US" altLang="zh-CN" sz="3600" b="1" dirty="0">
                <a:solidFill>
                  <a:srgbClr val="1EE2F4"/>
                </a:solidFill>
                <a:ea typeface="字魂59号-创粗黑" panose="00000500000000000000" pitchFamily="2" charset="-122"/>
              </a:endParaRPr>
            </a:p>
          </p:txBody>
        </p:sp>
        <p:pic>
          <p:nvPicPr>
            <p:cNvPr id="5" name="图片 4" descr="10">
              <a:extLst>
                <a:ext uri="{FF2B5EF4-FFF2-40B4-BE49-F238E27FC236}">
                  <a16:creationId xmlns:a16="http://schemas.microsoft.com/office/drawing/2014/main" id="{1A9CC202-9780-CE59-31D9-D6A9B96CEAFD}"/>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A25F0008-3FB3-A50D-4B65-807A727C04EC}"/>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AB569363-5A25-A156-12A0-E4B44549FF28}"/>
              </a:ext>
            </a:extLst>
          </p:cNvPr>
          <p:cNvGrpSpPr/>
          <p:nvPr/>
        </p:nvGrpSpPr>
        <p:grpSpPr>
          <a:xfrm>
            <a:off x="5330627" y="1583298"/>
            <a:ext cx="7520940" cy="3039110"/>
            <a:chOff x="10475" y="3048"/>
            <a:chExt cx="7027" cy="4786"/>
          </a:xfrm>
        </p:grpSpPr>
        <p:sp>
          <p:nvSpPr>
            <p:cNvPr id="16" name="文本框 15">
              <a:extLst>
                <a:ext uri="{FF2B5EF4-FFF2-40B4-BE49-F238E27FC236}">
                  <a16:creationId xmlns:a16="http://schemas.microsoft.com/office/drawing/2014/main" id="{C51AAB10-6EEE-8B81-8E5C-826C2B52AD43}"/>
                </a:ext>
              </a:extLst>
            </p:cNvPr>
            <p:cNvSpPr txBox="1"/>
            <p:nvPr/>
          </p:nvSpPr>
          <p:spPr>
            <a:xfrm>
              <a:off x="10475" y="4199"/>
              <a:ext cx="7027" cy="3635"/>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Defines how messages are sent and received.</a:t>
              </a:r>
            </a:p>
            <a:p>
              <a:pPr marL="342900" indent="-342900" algn="l">
                <a:buFont typeface="Arial" panose="020B0604020202020204" pitchFamily="34" charset="0"/>
                <a:buChar char="•"/>
              </a:pPr>
              <a:r>
                <a:rPr lang="en-US" sz="2400" b="0" i="0" dirty="0">
                  <a:solidFill>
                    <a:schemeClr val="bg1"/>
                  </a:solidFill>
                  <a:effectLst/>
                </a:rPr>
                <a:t>Ensures consistency across services.</a:t>
              </a:r>
            </a:p>
            <a:p>
              <a:pPr marL="342900" indent="-342900" algn="l">
                <a:buFont typeface="Arial" panose="020B0604020202020204" pitchFamily="34" charset="0"/>
                <a:buChar char="•"/>
              </a:pPr>
              <a:r>
                <a:rPr lang="en-US" sz="2400" b="0" i="0" dirty="0">
                  <a:solidFill>
                    <a:schemeClr val="bg1"/>
                  </a:solidFill>
                  <a:effectLst/>
                </a:rPr>
                <a:t>Provides clear documentation for developers.</a:t>
              </a:r>
            </a:p>
            <a:p>
              <a:pPr marL="342900" indent="-342900" algn="l">
                <a:buFont typeface="Arial" panose="020B0604020202020204" pitchFamily="34" charset="0"/>
                <a:buChar char="•"/>
              </a:pPr>
              <a:r>
                <a:rPr lang="en-US" sz="2400" b="0" i="0" dirty="0">
                  <a:solidFill>
                    <a:schemeClr val="bg1"/>
                  </a:solidFill>
                  <a:effectLst/>
                </a:rPr>
                <a:t>Provides various tooling for docs, code gen, </a:t>
              </a:r>
              <a:r>
                <a:rPr lang="en-US" sz="2400" b="0" i="0" dirty="0" err="1">
                  <a:solidFill>
                    <a:schemeClr val="bg1"/>
                  </a:solidFill>
                  <a:effectLst/>
                </a:rPr>
                <a:t>etc</a:t>
              </a:r>
              <a:endParaRPr lang="en-US" sz="2400" b="0" i="0" dirty="0">
                <a:solidFill>
                  <a:schemeClr val="bg1"/>
                </a:solidFill>
                <a:effectLst/>
              </a:endParaRPr>
            </a:p>
            <a:p>
              <a:pPr marL="342900" indent="-342900" algn="l">
                <a:buFont typeface="Arial" panose="020B0604020202020204" pitchFamily="34" charset="0"/>
                <a:buChar char="•"/>
              </a:pPr>
              <a:r>
                <a:rPr lang="en-US" sz="2400" dirty="0">
                  <a:solidFill>
                    <a:schemeClr val="bg1"/>
                  </a:solidFill>
                </a:rPr>
                <a:t>Joined Linux Foundation in 2021</a:t>
              </a:r>
              <a:endParaRPr lang="en-US" sz="2400" b="0" i="0" dirty="0">
                <a:solidFill>
                  <a:schemeClr val="bg1"/>
                </a:solidFill>
                <a:effectLst/>
              </a:endParaRPr>
            </a:p>
            <a:p>
              <a:pPr marL="342900" indent="-342900" algn="l">
                <a:buFont typeface="Arial" panose="020B0604020202020204" pitchFamily="34" charset="0"/>
                <a:buChar char="•"/>
              </a:pP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E83E3ABA-5706-6BBD-2B33-18D189A76471}"/>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err="1">
                  <a:solidFill>
                    <a:srgbClr val="1EE2F4"/>
                  </a:solidFill>
                  <a:ea typeface="字魂59号-创粗黑" panose="00000500000000000000" pitchFamily="2" charset="-122"/>
                  <a:sym typeface="+mn-ea"/>
                </a:rPr>
                <a:t>AsyncAPI</a:t>
              </a:r>
              <a:r>
                <a:rPr lang="en-US" altLang="zh-CN" sz="3200" b="1" dirty="0">
                  <a:solidFill>
                    <a:srgbClr val="1EE2F4"/>
                  </a:solidFill>
                  <a:ea typeface="字魂59号-创粗黑" panose="00000500000000000000" pitchFamily="2" charset="-122"/>
                  <a:sym typeface="+mn-ea"/>
                </a:rPr>
                <a:t> – routes descriptions</a:t>
              </a:r>
            </a:p>
          </p:txBody>
        </p:sp>
      </p:grpSp>
    </p:spTree>
    <p:custDataLst>
      <p:tags r:id="rId1"/>
    </p:custDataLst>
    <p:extLst>
      <p:ext uri="{BB962C8B-B14F-4D97-AF65-F5344CB8AC3E}">
        <p14:creationId xmlns:p14="http://schemas.microsoft.com/office/powerpoint/2010/main" val="26081167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3194B-BF26-DC86-69EA-7A577810A36D}"/>
            </a:ext>
          </a:extLst>
        </p:cNvPr>
        <p:cNvGrpSpPr/>
        <p:nvPr/>
      </p:nvGrpSpPr>
      <p:grpSpPr>
        <a:xfrm>
          <a:off x="0" y="0"/>
          <a:ext cx="0" cy="0"/>
          <a:chOff x="0" y="0"/>
          <a:chExt cx="0" cy="0"/>
        </a:xfrm>
      </p:grpSpPr>
      <p:pic>
        <p:nvPicPr>
          <p:cNvPr id="8" name="图片 7" descr="27">
            <a:extLst>
              <a:ext uri="{FF2B5EF4-FFF2-40B4-BE49-F238E27FC236}">
                <a16:creationId xmlns:a16="http://schemas.microsoft.com/office/drawing/2014/main" id="{68A552DB-3C8C-AD4B-9087-8D2E87C0486E}"/>
              </a:ext>
            </a:extLst>
          </p:cNvPr>
          <p:cNvPicPr>
            <a:picLocks noChangeAspect="1"/>
          </p:cNvPicPr>
          <p:nvPr/>
        </p:nvPicPr>
        <p:blipFill>
          <a:blip r:embed="rId4"/>
          <a:stretch>
            <a:fillRect/>
          </a:stretch>
        </p:blipFill>
        <p:spPr>
          <a:xfrm rot="10800000">
            <a:off x="1699260" y="-139700"/>
            <a:ext cx="10556875" cy="2132965"/>
          </a:xfrm>
          <a:prstGeom prst="rect">
            <a:avLst/>
          </a:prstGeom>
        </p:spPr>
      </p:pic>
      <p:pic>
        <p:nvPicPr>
          <p:cNvPr id="10" name="图片 9" descr="13">
            <a:extLst>
              <a:ext uri="{FF2B5EF4-FFF2-40B4-BE49-F238E27FC236}">
                <a16:creationId xmlns:a16="http://schemas.microsoft.com/office/drawing/2014/main" id="{E1DE0F09-3B5F-45B6-D508-E2E2E7D5C693}"/>
              </a:ext>
            </a:extLst>
          </p:cNvPr>
          <p:cNvPicPr>
            <a:picLocks noChangeAspect="1"/>
          </p:cNvPicPr>
          <p:nvPr/>
        </p:nvPicPr>
        <p:blipFill>
          <a:blip r:embed="rId5"/>
          <a:stretch>
            <a:fillRect/>
          </a:stretch>
        </p:blipFill>
        <p:spPr>
          <a:xfrm>
            <a:off x="8214360" y="3412490"/>
            <a:ext cx="1653540" cy="1953260"/>
          </a:xfrm>
          <a:prstGeom prst="rect">
            <a:avLst/>
          </a:prstGeom>
        </p:spPr>
      </p:pic>
      <p:pic>
        <p:nvPicPr>
          <p:cNvPr id="11" name="图片 10" descr="13">
            <a:extLst>
              <a:ext uri="{FF2B5EF4-FFF2-40B4-BE49-F238E27FC236}">
                <a16:creationId xmlns:a16="http://schemas.microsoft.com/office/drawing/2014/main" id="{3E93FD1B-F8A4-5548-3E59-04776F96E652}"/>
              </a:ext>
            </a:extLst>
          </p:cNvPr>
          <p:cNvPicPr>
            <a:picLocks noChangeAspect="1"/>
          </p:cNvPicPr>
          <p:nvPr/>
        </p:nvPicPr>
        <p:blipFill>
          <a:blip r:embed="rId5"/>
          <a:stretch>
            <a:fillRect/>
          </a:stretch>
        </p:blipFill>
        <p:spPr>
          <a:xfrm rot="9900000">
            <a:off x="3403600" y="1727835"/>
            <a:ext cx="722630" cy="854075"/>
          </a:xfrm>
          <a:prstGeom prst="rect">
            <a:avLst/>
          </a:prstGeom>
        </p:spPr>
      </p:pic>
      <p:pic>
        <p:nvPicPr>
          <p:cNvPr id="12" name="图片 11" descr="13">
            <a:extLst>
              <a:ext uri="{FF2B5EF4-FFF2-40B4-BE49-F238E27FC236}">
                <a16:creationId xmlns:a16="http://schemas.microsoft.com/office/drawing/2014/main" id="{FDA8EE15-91CF-75F5-238E-3D1C5032B50D}"/>
              </a:ext>
            </a:extLst>
          </p:cNvPr>
          <p:cNvPicPr>
            <a:picLocks noChangeAspect="1"/>
          </p:cNvPicPr>
          <p:nvPr/>
        </p:nvPicPr>
        <p:blipFill>
          <a:blip r:embed="rId5"/>
          <a:stretch>
            <a:fillRect/>
          </a:stretch>
        </p:blipFill>
        <p:spPr>
          <a:xfrm rot="9900000">
            <a:off x="2809875" y="1777365"/>
            <a:ext cx="391795" cy="463550"/>
          </a:xfrm>
          <a:prstGeom prst="rect">
            <a:avLst/>
          </a:prstGeom>
        </p:spPr>
      </p:pic>
      <p:sp>
        <p:nvSpPr>
          <p:cNvPr id="25" name="文本框 24">
            <a:extLst>
              <a:ext uri="{FF2B5EF4-FFF2-40B4-BE49-F238E27FC236}">
                <a16:creationId xmlns:a16="http://schemas.microsoft.com/office/drawing/2014/main" id="{D821D79E-88E7-E504-1B91-4BA06DF94191}"/>
              </a:ext>
            </a:extLst>
          </p:cNvPr>
          <p:cNvSpPr txBox="1"/>
          <p:nvPr/>
        </p:nvSpPr>
        <p:spPr>
          <a:xfrm>
            <a:off x="1804011" y="533658"/>
            <a:ext cx="7909652" cy="1938992"/>
          </a:xfrm>
          <a:prstGeom prst="rect">
            <a:avLst/>
          </a:prstGeom>
          <a:noFill/>
        </p:spPr>
        <p:txBody>
          <a:bodyPr wrap="square" rtlCol="0">
            <a:spAutoFit/>
          </a:bodyPr>
          <a:lstStyle/>
          <a:p>
            <a:pPr algn="ctr"/>
            <a:r>
              <a:rPr lang="en-US" sz="12000" dirty="0">
                <a:solidFill>
                  <a:srgbClr val="1EE2F4"/>
                </a:solidFill>
              </a:rPr>
              <a:t>Hello</a:t>
            </a:r>
            <a:r>
              <a:rPr lang="en-US" sz="9600" dirty="0">
                <a:solidFill>
                  <a:srgbClr val="1EE2F4"/>
                </a:solidFill>
              </a:rPr>
              <a:t>!</a:t>
            </a:r>
            <a:endParaRPr lang="zh-CN" altLang="en-US" sz="9600" b="1" spc="300" dirty="0">
              <a:solidFill>
                <a:srgbClr val="1EE2F4"/>
              </a:solidFill>
              <a:effectLst>
                <a:outerShdw blurRad="38100" dist="38100" dir="2700000" algn="tl">
                  <a:srgbClr val="000000">
                    <a:alpha val="43137"/>
                  </a:srgbClr>
                </a:outerShdw>
              </a:effectLst>
              <a:ea typeface="字魂59号-创粗黑" panose="00000500000000000000" pitchFamily="2" charset="-122"/>
            </a:endParaRPr>
          </a:p>
        </p:txBody>
      </p:sp>
      <p:sp>
        <p:nvSpPr>
          <p:cNvPr id="2" name="文本框 24">
            <a:extLst>
              <a:ext uri="{FF2B5EF4-FFF2-40B4-BE49-F238E27FC236}">
                <a16:creationId xmlns:a16="http://schemas.microsoft.com/office/drawing/2014/main" id="{C8DCE57D-5A81-A6E1-2D12-B404B8C1C74A}"/>
              </a:ext>
            </a:extLst>
          </p:cNvPr>
          <p:cNvSpPr txBox="1"/>
          <p:nvPr/>
        </p:nvSpPr>
        <p:spPr>
          <a:xfrm>
            <a:off x="1509312" y="2506254"/>
            <a:ext cx="10556876" cy="2893100"/>
          </a:xfrm>
          <a:prstGeom prst="rect">
            <a:avLst/>
          </a:prstGeom>
          <a:noFill/>
        </p:spPr>
        <p:txBody>
          <a:bodyPr wrap="square" rtlCol="0">
            <a:spAutoFit/>
          </a:bodyPr>
          <a:lstStyle/>
          <a:p>
            <a:r>
              <a:rPr lang="en-US" altLang="zh-CN" sz="4400" spc="300" dirty="0">
                <a:solidFill>
                  <a:schemeClr val="bg1"/>
                </a:solidFill>
                <a:effectLst>
                  <a:outerShdw blurRad="38100" dist="38100" dir="2700000" algn="tl">
                    <a:srgbClr val="000000">
                      <a:alpha val="43137"/>
                    </a:srgbClr>
                  </a:outerShdw>
                </a:effectLst>
                <a:ea typeface="字魂59号-创粗黑" panose="00000500000000000000" pitchFamily="2" charset="-122"/>
              </a:rPr>
              <a:t>I am Artur </a:t>
            </a:r>
            <a:r>
              <a:rPr lang="en-US" altLang="zh-CN" sz="4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Ciocanu</a:t>
            </a:r>
            <a:r>
              <a:rPr lang="en-US" altLang="zh-CN" sz="4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p>
          <a:p>
            <a:endParaRPr lang="en-US" altLang="zh-CN"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a:p>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I am here today to talk about NATS,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CloudEvents</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 and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AsyncAPI</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b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br>
            <a:br>
              <a:rPr lang="en-US" altLang="zh-CN" sz="2400" b="1" spc="300" dirty="0">
                <a:solidFill>
                  <a:schemeClr val="bg1"/>
                </a:solidFill>
                <a:effectLst>
                  <a:outerShdw blurRad="38100" dist="38100" dir="2700000" algn="tl">
                    <a:srgbClr val="000000">
                      <a:alpha val="43137"/>
                    </a:srgbClr>
                  </a:outerShdw>
                </a:effectLst>
                <a:ea typeface="字魂59号-创粗黑" panose="00000500000000000000" pitchFamily="2" charset="-122"/>
              </a:rPr>
            </a:b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Twitter/X: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artur_ciocanu</a:t>
            </a:r>
            <a:b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b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LinkedIn: https://</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www.linkedin.com</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/in/</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artur-ciocanu</a:t>
            </a:r>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a:t>
            </a:r>
          </a:p>
          <a:p>
            <a:r>
              <a:rPr lang="en-US" altLang="zh-CN" sz="2400" spc="300" dirty="0">
                <a:solidFill>
                  <a:schemeClr val="bg1"/>
                </a:solidFill>
                <a:effectLst>
                  <a:outerShdw blurRad="38100" dist="38100" dir="2700000" algn="tl">
                    <a:srgbClr val="000000">
                      <a:alpha val="43137"/>
                    </a:srgbClr>
                  </a:outerShdw>
                </a:effectLst>
                <a:ea typeface="字魂59号-创粗黑" panose="00000500000000000000" pitchFamily="2" charset="-122"/>
              </a:rPr>
              <a:t>GitHub: @</a:t>
            </a:r>
            <a:r>
              <a:rPr lang="en-US" altLang="zh-CN" sz="2400" spc="300" dirty="0" err="1">
                <a:solidFill>
                  <a:schemeClr val="bg1"/>
                </a:solidFill>
                <a:effectLst>
                  <a:outerShdw blurRad="38100" dist="38100" dir="2700000" algn="tl">
                    <a:srgbClr val="000000">
                      <a:alpha val="43137"/>
                    </a:srgbClr>
                  </a:outerShdw>
                </a:effectLst>
                <a:ea typeface="字魂59号-创粗黑" panose="00000500000000000000" pitchFamily="2" charset="-122"/>
              </a:rPr>
              <a:t>artur-ciocanu</a:t>
            </a:r>
            <a:endParaRPr lang="zh-CN" altLang="en-US" sz="2400"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extLst>
      <p:ext uri="{BB962C8B-B14F-4D97-AF65-F5344CB8AC3E}">
        <p14:creationId xmlns:p14="http://schemas.microsoft.com/office/powerpoint/2010/main" val="8907940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F34B2-D5E1-2288-6E22-26362AB17D47}"/>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45CD9AB4-ED12-2BE1-E42B-8DBCA324E706}"/>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7E7782C1-8E28-A4B7-A435-411EE527E12E}"/>
              </a:ext>
            </a:extLst>
          </p:cNvPr>
          <p:cNvSpPr txBox="1"/>
          <p:nvPr/>
        </p:nvSpPr>
        <p:spPr>
          <a:xfrm>
            <a:off x="4678556"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Demo Setup</a:t>
            </a:r>
          </a:p>
        </p:txBody>
      </p:sp>
    </p:spTree>
    <p:custDataLst>
      <p:tags r:id="rId1"/>
    </p:custDataLst>
    <p:extLst>
      <p:ext uri="{BB962C8B-B14F-4D97-AF65-F5344CB8AC3E}">
        <p14:creationId xmlns:p14="http://schemas.microsoft.com/office/powerpoint/2010/main" val="351463754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l="1000" t="1000" r="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3738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194A9-1F2A-CD97-4F7A-0B74A1D4A630}"/>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97ED744A-7F35-7BC7-EB23-D36E5E08A918}"/>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47C34159-5CB7-5D37-747E-645125AD46E1}"/>
              </a:ext>
            </a:extLst>
          </p:cNvPr>
          <p:cNvSpPr txBox="1"/>
          <p:nvPr/>
        </p:nvSpPr>
        <p:spPr>
          <a:xfrm>
            <a:off x="4678556"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Conclusion</a:t>
            </a:r>
          </a:p>
        </p:txBody>
      </p:sp>
    </p:spTree>
    <p:custDataLst>
      <p:tags r:id="rId1"/>
    </p:custDataLst>
    <p:extLst>
      <p:ext uri="{BB962C8B-B14F-4D97-AF65-F5344CB8AC3E}">
        <p14:creationId xmlns:p14="http://schemas.microsoft.com/office/powerpoint/2010/main" val="16808825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B6166-F200-8495-884B-C04BAB4629A7}"/>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83BBD52F-F965-B93D-1E69-A71E70BAA0AC}"/>
              </a:ext>
            </a:extLst>
          </p:cNvPr>
          <p:cNvGrpSpPr/>
          <p:nvPr/>
        </p:nvGrpSpPr>
        <p:grpSpPr>
          <a:xfrm>
            <a:off x="-8255" y="-5715"/>
            <a:ext cx="4701540" cy="2325370"/>
            <a:chOff x="-13" y="-9"/>
            <a:chExt cx="7404" cy="3662"/>
          </a:xfrm>
        </p:grpSpPr>
        <p:sp>
          <p:nvSpPr>
            <p:cNvPr id="15" name="文本框 14">
              <a:extLst>
                <a:ext uri="{FF2B5EF4-FFF2-40B4-BE49-F238E27FC236}">
                  <a16:creationId xmlns:a16="http://schemas.microsoft.com/office/drawing/2014/main" id="{251FC018-A48B-3BA5-4C1C-63F309763492}"/>
                </a:ext>
              </a:extLst>
            </p:cNvPr>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Conclusion</a:t>
              </a:r>
            </a:p>
          </p:txBody>
        </p:sp>
        <p:pic>
          <p:nvPicPr>
            <p:cNvPr id="5" name="图片 4" descr="10">
              <a:extLst>
                <a:ext uri="{FF2B5EF4-FFF2-40B4-BE49-F238E27FC236}">
                  <a16:creationId xmlns:a16="http://schemas.microsoft.com/office/drawing/2014/main" id="{FE04462F-DD3B-E983-AD98-33285C60E580}"/>
                </a:ext>
              </a:extLst>
            </p:cNvPr>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a:extLst>
              <a:ext uri="{FF2B5EF4-FFF2-40B4-BE49-F238E27FC236}">
                <a16:creationId xmlns:a16="http://schemas.microsoft.com/office/drawing/2014/main" id="{25964FB0-DD57-3E2E-A68E-57FB9E04B8F0}"/>
              </a:ext>
            </a:extLst>
          </p:cNvPr>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a:extLst>
              <a:ext uri="{FF2B5EF4-FFF2-40B4-BE49-F238E27FC236}">
                <a16:creationId xmlns:a16="http://schemas.microsoft.com/office/drawing/2014/main" id="{D935307F-A13F-A424-FA03-B486CA3D6E80}"/>
              </a:ext>
            </a:extLst>
          </p:cNvPr>
          <p:cNvGrpSpPr/>
          <p:nvPr/>
        </p:nvGrpSpPr>
        <p:grpSpPr>
          <a:xfrm>
            <a:off x="4551138" y="1773882"/>
            <a:ext cx="7520940" cy="2670175"/>
            <a:chOff x="10475" y="3048"/>
            <a:chExt cx="7027" cy="4205"/>
          </a:xfrm>
        </p:grpSpPr>
        <p:sp>
          <p:nvSpPr>
            <p:cNvPr id="16" name="文本框 15">
              <a:extLst>
                <a:ext uri="{FF2B5EF4-FFF2-40B4-BE49-F238E27FC236}">
                  <a16:creationId xmlns:a16="http://schemas.microsoft.com/office/drawing/2014/main" id="{06FCF9CC-9817-1738-AEC0-9F2CEF102D14}"/>
                </a:ext>
              </a:extLst>
            </p:cNvPr>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342900" indent="-342900" algn="l">
                <a:buFont typeface="Arial" panose="020B0604020202020204" pitchFamily="34" charset="0"/>
                <a:buChar char="•"/>
              </a:pPr>
              <a:r>
                <a:rPr lang="en-US" sz="2400" b="0" i="0" dirty="0">
                  <a:solidFill>
                    <a:schemeClr val="bg1"/>
                  </a:solidFill>
                  <a:effectLst/>
                </a:rPr>
                <a:t>NATS – transport, the nervous system.</a:t>
              </a:r>
            </a:p>
            <a:p>
              <a:pPr marL="342900" indent="-342900" algn="l">
                <a:buFont typeface="Arial" panose="020B0604020202020204" pitchFamily="34" charset="0"/>
                <a:buChar char="•"/>
              </a:pPr>
              <a:r>
                <a:rPr lang="en-US" sz="2400" b="0" i="0" dirty="0" err="1">
                  <a:solidFill>
                    <a:schemeClr val="bg1"/>
                  </a:solidFill>
                  <a:effectLst/>
                </a:rPr>
                <a:t>CloudEvents</a:t>
              </a:r>
              <a:r>
                <a:rPr lang="en-US" sz="2400" b="0" i="0" dirty="0">
                  <a:solidFill>
                    <a:schemeClr val="bg1"/>
                  </a:solidFill>
                  <a:effectLst/>
                </a:rPr>
                <a:t> - the perfect packaging with a little bit of JEM.</a:t>
              </a:r>
            </a:p>
            <a:p>
              <a:pPr marL="342900" indent="-342900" algn="l">
                <a:buFont typeface="Arial" panose="020B0604020202020204" pitchFamily="34" charset="0"/>
                <a:buChar char="•"/>
              </a:pPr>
              <a:r>
                <a:rPr lang="en-US" sz="2400" b="0" i="0" dirty="0" err="1">
                  <a:solidFill>
                    <a:schemeClr val="bg1"/>
                  </a:solidFill>
                  <a:effectLst/>
                </a:rPr>
                <a:t>AsyncAPI</a:t>
              </a:r>
              <a:r>
                <a:rPr lang="en-US" sz="2400" b="0" i="0" dirty="0">
                  <a:solidFill>
                    <a:schemeClr val="bg1"/>
                  </a:solidFill>
                  <a:effectLst/>
                </a:rPr>
                <a:t> – the route planner for a smooth delivery</a:t>
              </a:r>
            </a:p>
            <a:p>
              <a:pPr marL="342900" indent="-342900" algn="l">
                <a:buFont typeface="Arial" panose="020B0604020202020204" pitchFamily="34" charset="0"/>
                <a:buChar char="•"/>
              </a:pPr>
              <a:endParaRPr lang="en-US" sz="2400" b="0" i="0" dirty="0">
                <a:solidFill>
                  <a:schemeClr val="bg1"/>
                </a:solidFill>
                <a:effectLst/>
              </a:endParaRPr>
            </a:p>
          </p:txBody>
        </p:sp>
        <p:sp>
          <p:nvSpPr>
            <p:cNvPr id="17" name="文本框 16">
              <a:extLst>
                <a:ext uri="{FF2B5EF4-FFF2-40B4-BE49-F238E27FC236}">
                  <a16:creationId xmlns:a16="http://schemas.microsoft.com/office/drawing/2014/main" id="{F1307AC5-A2A6-51D2-B41E-D38D0BEECFA0}"/>
                </a:ext>
              </a:extLst>
            </p:cNvPr>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200" b="1" i="0" dirty="0">
                  <a:solidFill>
                    <a:schemeClr val="bg1"/>
                  </a:solidFill>
                  <a:effectLst/>
                </a:rPr>
                <a:t>Key Takeaways</a:t>
              </a:r>
            </a:p>
          </p:txBody>
        </p:sp>
      </p:grpSp>
    </p:spTree>
    <p:custDataLst>
      <p:tags r:id="rId1"/>
    </p:custDataLst>
    <p:extLst>
      <p:ext uri="{BB962C8B-B14F-4D97-AF65-F5344CB8AC3E}">
        <p14:creationId xmlns:p14="http://schemas.microsoft.com/office/powerpoint/2010/main" val="189217842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3140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pic>
        <p:nvPicPr>
          <p:cNvPr id="16" name="图片 6" descr="27"/>
          <p:cNvPicPr>
            <a:picLocks noChangeAspect="1"/>
          </p:cNvPicPr>
          <p:nvPr/>
        </p:nvPicPr>
        <p:blipFill>
          <a:blip r:embed="rId5"/>
          <a:stretch>
            <a:fillRect/>
          </a:stretch>
        </p:blipFill>
        <p:spPr>
          <a:xfrm>
            <a:off x="-115570" y="4722495"/>
            <a:ext cx="10556875" cy="2132965"/>
          </a:xfrm>
          <a:prstGeom prst="rect">
            <a:avLst/>
          </a:prstGeom>
        </p:spPr>
      </p:pic>
      <p:pic>
        <p:nvPicPr>
          <p:cNvPr id="17" name="图片 7" descr="27"/>
          <p:cNvPicPr>
            <a:picLocks noChangeAspect="1"/>
          </p:cNvPicPr>
          <p:nvPr/>
        </p:nvPicPr>
        <p:blipFill>
          <a:blip r:embed="rId5"/>
          <a:stretch>
            <a:fillRect/>
          </a:stretch>
        </p:blipFill>
        <p:spPr>
          <a:xfrm rot="10800000">
            <a:off x="1699260" y="-139700"/>
            <a:ext cx="10556875" cy="2132965"/>
          </a:xfrm>
          <a:prstGeom prst="rect">
            <a:avLst/>
          </a:prstGeom>
        </p:spPr>
      </p:pic>
      <p:pic>
        <p:nvPicPr>
          <p:cNvPr id="24" name="图片 8" descr="06"/>
          <p:cNvPicPr>
            <a:picLocks noChangeAspect="1"/>
          </p:cNvPicPr>
          <p:nvPr/>
        </p:nvPicPr>
        <p:blipFill>
          <a:blip r:embed="rId6"/>
          <a:stretch>
            <a:fillRect/>
          </a:stretch>
        </p:blipFill>
        <p:spPr>
          <a:xfrm>
            <a:off x="3536950" y="203835"/>
            <a:ext cx="4967605" cy="6011545"/>
          </a:xfrm>
          <a:prstGeom prst="rect">
            <a:avLst/>
          </a:prstGeom>
        </p:spPr>
      </p:pic>
      <p:pic>
        <p:nvPicPr>
          <p:cNvPr id="26" name="图片 9" descr="13"/>
          <p:cNvPicPr>
            <a:picLocks noChangeAspect="1"/>
          </p:cNvPicPr>
          <p:nvPr/>
        </p:nvPicPr>
        <p:blipFill>
          <a:blip r:embed="rId7"/>
          <a:stretch>
            <a:fillRect/>
          </a:stretch>
        </p:blipFill>
        <p:spPr>
          <a:xfrm>
            <a:off x="8214360" y="3412490"/>
            <a:ext cx="1653540" cy="1953260"/>
          </a:xfrm>
          <a:prstGeom prst="rect">
            <a:avLst/>
          </a:prstGeom>
        </p:spPr>
      </p:pic>
      <p:pic>
        <p:nvPicPr>
          <p:cNvPr id="27" name="图片 10" descr="13"/>
          <p:cNvPicPr>
            <a:picLocks noChangeAspect="1"/>
          </p:cNvPicPr>
          <p:nvPr/>
        </p:nvPicPr>
        <p:blipFill>
          <a:blip r:embed="rId7"/>
          <a:stretch>
            <a:fillRect/>
          </a:stretch>
        </p:blipFill>
        <p:spPr>
          <a:xfrm rot="9900000">
            <a:off x="3403600" y="1727835"/>
            <a:ext cx="722630" cy="854075"/>
          </a:xfrm>
          <a:prstGeom prst="rect">
            <a:avLst/>
          </a:prstGeom>
        </p:spPr>
      </p:pic>
      <p:pic>
        <p:nvPicPr>
          <p:cNvPr id="28" name="图片 11" descr="13"/>
          <p:cNvPicPr>
            <a:picLocks noChangeAspect="1"/>
          </p:cNvPicPr>
          <p:nvPr/>
        </p:nvPicPr>
        <p:blipFill>
          <a:blip r:embed="rId7"/>
          <a:stretch>
            <a:fillRect/>
          </a:stretch>
        </p:blipFill>
        <p:spPr>
          <a:xfrm rot="9900000">
            <a:off x="2809875" y="1777365"/>
            <a:ext cx="391795" cy="463550"/>
          </a:xfrm>
          <a:prstGeom prst="rect">
            <a:avLst/>
          </a:prstGeom>
        </p:spPr>
      </p:pic>
      <p:sp>
        <p:nvSpPr>
          <p:cNvPr id="30" name="文本框 24"/>
          <p:cNvSpPr txBox="1"/>
          <p:nvPr/>
        </p:nvSpPr>
        <p:spPr>
          <a:xfrm>
            <a:off x="34925" y="2750234"/>
            <a:ext cx="12157075" cy="1200329"/>
          </a:xfrm>
          <a:prstGeom prst="rect">
            <a:avLst/>
          </a:prstGeom>
          <a:noFill/>
        </p:spPr>
        <p:txBody>
          <a:bodyPr wrap="square" rtlCol="0">
            <a:spAutoFit/>
          </a:bodyPr>
          <a:lstStyle/>
          <a:p>
            <a:pPr algn="ctr"/>
            <a:r>
              <a:rPr lang="tr-TR" altLang="zh-CN" sz="7200" b="1" spc="300" dirty="0">
                <a:solidFill>
                  <a:schemeClr val="bg1"/>
                </a:solidFill>
                <a:effectLst>
                  <a:outerShdw blurRad="38100" dist="38100" dir="2700000" algn="tl">
                    <a:srgbClr val="000000">
                      <a:alpha val="43137"/>
                    </a:srgbClr>
                  </a:outerShdw>
                </a:effectLst>
                <a:ea typeface="字魂59号-创粗黑" panose="00000500000000000000" pitchFamily="2" charset="-122"/>
              </a:rPr>
              <a:t>THANK YOU !</a:t>
            </a:r>
            <a:endParaRPr lang="zh-CN" altLang="en-US" sz="7200" b="1" spc="300" dirty="0">
              <a:solidFill>
                <a:schemeClr val="bg1"/>
              </a:solidFill>
              <a:effectLst>
                <a:outerShdw blurRad="38100" dist="38100" dir="2700000" algn="tl">
                  <a:srgbClr val="000000">
                    <a:alpha val="43137"/>
                  </a:srgbClr>
                </a:outerShdw>
              </a:effectLst>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5"/>
          <p:cNvPicPr>
            <a:picLocks noChangeAspect="1"/>
          </p:cNvPicPr>
          <p:nvPr/>
        </p:nvPicPr>
        <p:blipFill>
          <a:blip r:embed="rId4"/>
          <a:stretch>
            <a:fillRect/>
          </a:stretch>
        </p:blipFill>
        <p:spPr>
          <a:xfrm>
            <a:off x="-29210" y="4827270"/>
            <a:ext cx="12251055" cy="2067560"/>
          </a:xfrm>
          <a:prstGeom prst="rect">
            <a:avLst/>
          </a:prstGeom>
        </p:spPr>
      </p:pic>
      <p:pic>
        <p:nvPicPr>
          <p:cNvPr id="5" name="图片 4" descr="15"/>
          <p:cNvPicPr>
            <a:picLocks noChangeAspect="1"/>
          </p:cNvPicPr>
          <p:nvPr/>
        </p:nvPicPr>
        <p:blipFill>
          <a:blip r:embed="rId4"/>
          <a:stretch>
            <a:fillRect/>
          </a:stretch>
        </p:blipFill>
        <p:spPr>
          <a:xfrm rot="10800000">
            <a:off x="-29210" y="1905"/>
            <a:ext cx="12251055" cy="2067560"/>
          </a:xfrm>
          <a:prstGeom prst="rect">
            <a:avLst/>
          </a:prstGeom>
        </p:spPr>
      </p:pic>
      <p:sp>
        <p:nvSpPr>
          <p:cNvPr id="6" name="文本框 5"/>
          <p:cNvSpPr txBox="1"/>
          <p:nvPr/>
        </p:nvSpPr>
        <p:spPr>
          <a:xfrm>
            <a:off x="528808" y="1415435"/>
            <a:ext cx="9276371" cy="1015663"/>
          </a:xfrm>
          <a:prstGeom prst="rect">
            <a:avLst/>
          </a:prstGeom>
          <a:noFill/>
        </p:spPr>
        <p:txBody>
          <a:bodyPr wrap="square" rtlCol="0">
            <a:spAutoFit/>
          </a:bodyPr>
          <a:lstStyle/>
          <a:p>
            <a:pPr algn="ctr"/>
            <a:r>
              <a:rPr lang="zh-CN" altLang="en-US" sz="6000" b="1" dirty="0">
                <a:solidFill>
                  <a:srgbClr val="1EE2F4"/>
                </a:solidFill>
                <a:ea typeface="字魂59号-创粗黑" panose="00000500000000000000" pitchFamily="2" charset="-122"/>
              </a:rPr>
              <a:t>Contents</a:t>
            </a:r>
          </a:p>
        </p:txBody>
      </p:sp>
      <p:sp>
        <p:nvSpPr>
          <p:cNvPr id="12" name="文本框 11"/>
          <p:cNvSpPr txBox="1"/>
          <p:nvPr/>
        </p:nvSpPr>
        <p:spPr>
          <a:xfrm>
            <a:off x="3781425" y="2431098"/>
            <a:ext cx="4572000" cy="3970318"/>
          </a:xfrm>
          <a:prstGeom prst="rect">
            <a:avLst/>
          </a:prstGeom>
          <a:noFill/>
        </p:spPr>
        <p:txBody>
          <a:bodyPr wrap="square" rtlCol="0">
            <a:spAutoFit/>
          </a:bodyPr>
          <a:lstStyle/>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Introduction</a:t>
            </a: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NATS</a:t>
            </a:r>
          </a:p>
          <a:p>
            <a:pPr marL="571500" indent="-571500">
              <a:buFont typeface="Arial" panose="020B0604020202020204" pitchFamily="34" charset="0"/>
              <a:buChar char="•"/>
            </a:pPr>
            <a:r>
              <a:rPr lang="en-US" altLang="zh-CN" sz="3600" dirty="0" err="1">
                <a:solidFill>
                  <a:schemeClr val="bg1"/>
                </a:solidFill>
                <a:ea typeface="字魂59号-创粗黑" panose="00000500000000000000" pitchFamily="2" charset="-122"/>
              </a:rPr>
              <a:t>CloudEvents</a:t>
            </a:r>
            <a:endParaRPr lang="en-US" altLang="zh-CN" sz="3600" dirty="0">
              <a:solidFill>
                <a:schemeClr val="bg1"/>
              </a:solidFill>
              <a:ea typeface="字魂59号-创粗黑" panose="00000500000000000000" pitchFamily="2" charset="-122"/>
            </a:endParaRPr>
          </a:p>
          <a:p>
            <a:pPr marL="571500" indent="-571500">
              <a:buFont typeface="Arial" panose="020B0604020202020204" pitchFamily="34" charset="0"/>
              <a:buChar char="•"/>
            </a:pPr>
            <a:r>
              <a:rPr lang="en-US" altLang="zh-CN" sz="3600" dirty="0" err="1">
                <a:solidFill>
                  <a:schemeClr val="bg1"/>
                </a:solidFill>
                <a:ea typeface="字魂59号-创粗黑" panose="00000500000000000000" pitchFamily="2" charset="-122"/>
              </a:rPr>
              <a:t>AsyncAPI</a:t>
            </a:r>
            <a:endParaRPr lang="en-US" altLang="zh-CN" sz="3600" dirty="0">
              <a:solidFill>
                <a:schemeClr val="bg1"/>
              </a:solidFill>
              <a:ea typeface="字魂59号-创粗黑" panose="00000500000000000000" pitchFamily="2" charset="-122"/>
            </a:endParaRP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Demo</a:t>
            </a:r>
          </a:p>
          <a:p>
            <a:pPr marL="571500" indent="-571500">
              <a:buFont typeface="Arial" panose="020B0604020202020204" pitchFamily="34" charset="0"/>
              <a:buChar char="•"/>
            </a:pPr>
            <a:r>
              <a:rPr lang="en-US" altLang="zh-CN" sz="3600" dirty="0">
                <a:solidFill>
                  <a:schemeClr val="bg1"/>
                </a:solidFill>
                <a:ea typeface="字魂59号-创粗黑" panose="00000500000000000000" pitchFamily="2" charset="-122"/>
              </a:rPr>
              <a:t>Conclusion</a:t>
            </a:r>
          </a:p>
          <a:p>
            <a:pPr marL="571500" indent="-571500" algn="ctr">
              <a:buFont typeface="Arial" panose="020B0604020202020204" pitchFamily="34" charset="0"/>
              <a:buChar char="•"/>
            </a:pPr>
            <a:endParaRPr lang="en-US" altLang="zh-CN" sz="3600" dirty="0">
              <a:solidFill>
                <a:schemeClr val="bg1"/>
              </a:solidFill>
              <a:ea typeface="字魂59号-创粗黑"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09"/>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p:cNvSpPr txBox="1"/>
          <p:nvPr/>
        </p:nvSpPr>
        <p:spPr>
          <a:xfrm>
            <a:off x="4078951"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Introduction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787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4701540" cy="2325370"/>
            <a:chOff x="-13" y="-9"/>
            <a:chExt cx="7404" cy="3662"/>
          </a:xfrm>
        </p:grpSpPr>
        <p:sp>
          <p:nvSpPr>
            <p:cNvPr id="15" name="文本框 14"/>
            <p:cNvSpPr txBox="1"/>
            <p:nvPr/>
          </p:nvSpPr>
          <p:spPr>
            <a:xfrm>
              <a:off x="1712" y="1132"/>
              <a:ext cx="567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Introduction</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pic>
        <p:nvPicPr>
          <p:cNvPr id="8" name="图片 7" descr="10"/>
          <p:cNvPicPr>
            <a:picLocks noChangeAspect="1"/>
          </p:cNvPicPr>
          <p:nvPr/>
        </p:nvPicPr>
        <p:blipFill>
          <a:blip r:embed="rId4"/>
          <a:stretch>
            <a:fillRect/>
          </a:stretch>
        </p:blipFill>
        <p:spPr>
          <a:xfrm flipH="1">
            <a:off x="-7620" y="2696845"/>
            <a:ext cx="7781290" cy="4196080"/>
          </a:xfrm>
          <a:prstGeom prst="rect">
            <a:avLst/>
          </a:prstGeom>
        </p:spPr>
      </p:pic>
      <p:grpSp>
        <p:nvGrpSpPr>
          <p:cNvPr id="14" name="组合 13"/>
          <p:cNvGrpSpPr/>
          <p:nvPr/>
        </p:nvGrpSpPr>
        <p:grpSpPr>
          <a:xfrm>
            <a:off x="4693285" y="1943062"/>
            <a:ext cx="7520940" cy="2670175"/>
            <a:chOff x="10475" y="3048"/>
            <a:chExt cx="7027" cy="4205"/>
          </a:xfrm>
        </p:grpSpPr>
        <p:sp>
          <p:nvSpPr>
            <p:cNvPr id="16" name="文本框 15"/>
            <p:cNvSpPr txBox="1"/>
            <p:nvPr/>
          </p:nvSpPr>
          <p:spPr>
            <a:xfrm>
              <a:off x="10475" y="4199"/>
              <a:ext cx="7027" cy="3054"/>
            </a:xfrm>
            <a:prstGeom prst="rect">
              <a:avLst/>
            </a:prstGeom>
            <a:noFill/>
          </p:spPr>
          <p:txBody>
            <a:bodyPr wrap="square" rtlCol="0">
              <a:spAutoFit/>
              <a:scene3d>
                <a:camera prst="orthographicFront"/>
                <a:lightRig rig="threePt" dir="t"/>
              </a:scene3d>
              <a:sp3d contourW="12700"/>
            </a:bodyPr>
            <a:lstStyle/>
            <a:p>
              <a:pPr marL="285750" indent="-285750" algn="l">
                <a:buFont typeface="Arial" panose="020B0604020202020204" pitchFamily="34" charset="0"/>
                <a:buChar char="•"/>
              </a:pPr>
              <a:r>
                <a:rPr lang="en-US" sz="2400" b="0" i="0" dirty="0">
                  <a:solidFill>
                    <a:schemeClr val="bg1"/>
                  </a:solidFill>
                  <a:effectLst/>
                </a:rPr>
                <a:t>Scalability - handle massive amounts of data and traffic.</a:t>
              </a:r>
            </a:p>
            <a:p>
              <a:pPr marL="285750" indent="-285750" algn="l">
                <a:buFont typeface="Arial" panose="020B0604020202020204" pitchFamily="34" charset="0"/>
                <a:buChar char="•"/>
              </a:pPr>
              <a:r>
                <a:rPr lang="en-US" sz="2400" b="0" i="0" dirty="0">
                  <a:solidFill>
                    <a:schemeClr val="bg1"/>
                  </a:solidFill>
                  <a:effectLst/>
                </a:rPr>
                <a:t>Resilience - systems can survive failures and continue operating.</a:t>
              </a:r>
            </a:p>
            <a:p>
              <a:pPr marL="285750" indent="-285750" algn="l">
                <a:buFont typeface="Arial" panose="020B0604020202020204" pitchFamily="34" charset="0"/>
                <a:buChar char="•"/>
              </a:pPr>
              <a:r>
                <a:rPr lang="en-US" sz="2400" b="0" i="0" dirty="0">
                  <a:solidFill>
                    <a:schemeClr val="bg1"/>
                  </a:solidFill>
                  <a:effectLst/>
                </a:rPr>
                <a:t>Flexibility - decouple services for easier updates and maintenance.</a:t>
              </a:r>
            </a:p>
          </p:txBody>
        </p:sp>
        <p:sp>
          <p:nvSpPr>
            <p:cNvPr id="17" name="文本框 16"/>
            <p:cNvSpPr txBox="1"/>
            <p:nvPr/>
          </p:nvSpPr>
          <p:spPr>
            <a:xfrm>
              <a:off x="10489" y="3048"/>
              <a:ext cx="5768" cy="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b="1" dirty="0">
                  <a:solidFill>
                    <a:srgbClr val="1EE2F4"/>
                  </a:solidFill>
                  <a:ea typeface="字魂59号-创粗黑" panose="00000500000000000000" pitchFamily="2" charset="-122"/>
                  <a:sym typeface="+mn-ea"/>
                </a:rPr>
                <a:t>Why asynchronous?</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1981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255" y="-5715"/>
            <a:ext cx="3736340" cy="2325370"/>
            <a:chOff x="-13" y="-9"/>
            <a:chExt cx="5884" cy="3662"/>
          </a:xfrm>
        </p:grpSpPr>
        <p:sp>
          <p:nvSpPr>
            <p:cNvPr id="15" name="文本框 14"/>
            <p:cNvSpPr txBox="1"/>
            <p:nvPr/>
          </p:nvSpPr>
          <p:spPr>
            <a:xfrm>
              <a:off x="1712" y="1132"/>
              <a:ext cx="4159" cy="1018"/>
            </a:xfrm>
            <a:prstGeom prst="rect">
              <a:avLst/>
            </a:prstGeom>
            <a:noFill/>
          </p:spPr>
          <p:txBody>
            <a:bodyPr wrap="square" rtlCol="0">
              <a:spAutoFit/>
            </a:bodyPr>
            <a:lstStyle/>
            <a:p>
              <a:pPr algn="l"/>
              <a:r>
                <a:rPr lang="en-US" altLang="zh-CN" sz="3600" b="1" dirty="0">
                  <a:solidFill>
                    <a:srgbClr val="1EE2F4"/>
                  </a:solidFill>
                  <a:ea typeface="字魂59号-创粗黑" panose="00000500000000000000" pitchFamily="2" charset="-122"/>
                </a:rPr>
                <a:t>Introduction</a:t>
              </a:r>
            </a:p>
          </p:txBody>
        </p:sp>
        <p:pic>
          <p:nvPicPr>
            <p:cNvPr id="5" name="图片 4" descr="10"/>
            <p:cNvPicPr>
              <a:picLocks noChangeAspect="1"/>
            </p:cNvPicPr>
            <p:nvPr/>
          </p:nvPicPr>
          <p:blipFill>
            <a:blip r:embed="rId4"/>
            <a:stretch>
              <a:fillRect/>
            </a:stretch>
          </p:blipFill>
          <p:spPr>
            <a:xfrm rot="16200000" flipV="1">
              <a:off x="-856" y="834"/>
              <a:ext cx="3662" cy="1975"/>
            </a:xfrm>
            <a:prstGeom prst="rect">
              <a:avLst/>
            </a:prstGeom>
          </p:spPr>
        </p:pic>
      </p:grpSp>
      <p:sp>
        <p:nvSpPr>
          <p:cNvPr id="32" name="TextBox 13"/>
          <p:cNvSpPr txBox="1"/>
          <p:nvPr/>
        </p:nvSpPr>
        <p:spPr>
          <a:xfrm>
            <a:off x="7995391" y="3807962"/>
            <a:ext cx="2085587" cy="553998"/>
          </a:xfrm>
          <a:prstGeom prst="rect">
            <a:avLst/>
          </a:prstGeom>
          <a:noFill/>
        </p:spPr>
        <p:txBody>
          <a:bodyPr wrap="square" lIns="0" tIns="0" rIns="0" bIns="0">
            <a:spAutoFit/>
          </a:bodyPr>
          <a:lstStyle/>
          <a:p>
            <a:pPr algn="ctr" defTabSz="912495">
              <a:spcBef>
                <a:spcPct val="20000"/>
              </a:spcBef>
              <a:defRPr/>
            </a:pPr>
            <a:r>
              <a:rPr lang="en-US" sz="3600" b="1" dirty="0" err="1">
                <a:solidFill>
                  <a:schemeClr val="bg1"/>
                </a:solidFill>
                <a:ea typeface="字魂59号-创粗黑" panose="00000500000000000000" pitchFamily="2" charset="-122"/>
                <a:cs typeface="+mn-ea"/>
                <a:sym typeface="Arial" panose="020B0604020202020204" pitchFamily="34" charset="0"/>
              </a:rPr>
              <a:t>AsyncAPI</a:t>
            </a:r>
            <a:endParaRPr lang="en-US" sz="3600" b="1" dirty="0">
              <a:solidFill>
                <a:schemeClr val="bg1"/>
              </a:solidFill>
              <a:ea typeface="字魂59号-创粗黑" panose="00000500000000000000" pitchFamily="2" charset="-122"/>
              <a:cs typeface="+mn-ea"/>
              <a:sym typeface="Arial" panose="020B0604020202020204" pitchFamily="34" charset="0"/>
            </a:endParaRPr>
          </a:p>
        </p:txBody>
      </p:sp>
      <p:pic>
        <p:nvPicPr>
          <p:cNvPr id="37" name="图片 36" descr="15"/>
          <p:cNvPicPr>
            <a:picLocks noChangeAspect="1"/>
          </p:cNvPicPr>
          <p:nvPr/>
        </p:nvPicPr>
        <p:blipFill>
          <a:blip r:embed="rId5"/>
          <a:srcRect b="34443"/>
          <a:stretch>
            <a:fillRect/>
          </a:stretch>
        </p:blipFill>
        <p:spPr>
          <a:xfrm>
            <a:off x="-7620" y="5516245"/>
            <a:ext cx="12203430" cy="1350010"/>
          </a:xfrm>
          <a:prstGeom prst="rect">
            <a:avLst/>
          </a:prstGeom>
        </p:spPr>
      </p:pic>
      <p:pic>
        <p:nvPicPr>
          <p:cNvPr id="13" name="Picture 12" descr="A logo of a company&#10;&#10;Description automatically generated">
            <a:extLst>
              <a:ext uri="{FF2B5EF4-FFF2-40B4-BE49-F238E27FC236}">
                <a16:creationId xmlns:a16="http://schemas.microsoft.com/office/drawing/2014/main" id="{C8C980B0-E367-7722-A62E-09A5D369DC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1204" y="1754822"/>
            <a:ext cx="1841500" cy="1905000"/>
          </a:xfrm>
          <a:prstGeom prst="rect">
            <a:avLst/>
          </a:prstGeom>
        </p:spPr>
      </p:pic>
      <p:pic>
        <p:nvPicPr>
          <p:cNvPr id="39" name="Picture 38" descr="A blue and black logo&#10;&#10;Description automatically generated">
            <a:extLst>
              <a:ext uri="{FF2B5EF4-FFF2-40B4-BE49-F238E27FC236}">
                <a16:creationId xmlns:a16="http://schemas.microsoft.com/office/drawing/2014/main" id="{F904892E-EC19-1A0F-9026-6102B1A79D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5014" y="1600274"/>
            <a:ext cx="2814576" cy="1519871"/>
          </a:xfrm>
          <a:prstGeom prst="rect">
            <a:avLst/>
          </a:prstGeom>
        </p:spPr>
      </p:pic>
      <p:sp>
        <p:nvSpPr>
          <p:cNvPr id="40" name="TextBox 13">
            <a:extLst>
              <a:ext uri="{FF2B5EF4-FFF2-40B4-BE49-F238E27FC236}">
                <a16:creationId xmlns:a16="http://schemas.microsoft.com/office/drawing/2014/main" id="{D7B19100-857D-7D5B-14A6-6963CDCA5C7B}"/>
              </a:ext>
            </a:extLst>
          </p:cNvPr>
          <p:cNvSpPr txBox="1"/>
          <p:nvPr/>
        </p:nvSpPr>
        <p:spPr>
          <a:xfrm>
            <a:off x="2620010" y="3807962"/>
            <a:ext cx="1108075" cy="553998"/>
          </a:xfrm>
          <a:prstGeom prst="rect">
            <a:avLst/>
          </a:prstGeom>
          <a:noFill/>
        </p:spPr>
        <p:txBody>
          <a:bodyPr wrap="square" lIns="0" tIns="0" rIns="0" bIns="0">
            <a:spAutoFit/>
          </a:bodyPr>
          <a:lstStyle/>
          <a:p>
            <a:pPr algn="ctr" defTabSz="912495">
              <a:spcBef>
                <a:spcPct val="20000"/>
              </a:spcBef>
              <a:defRPr/>
            </a:pPr>
            <a:r>
              <a:rPr lang="en-US" sz="3600" b="1" dirty="0">
                <a:solidFill>
                  <a:schemeClr val="bg1"/>
                </a:solidFill>
                <a:ea typeface="字魂59号-创粗黑" panose="00000500000000000000" pitchFamily="2" charset="-122"/>
                <a:cs typeface="+mn-ea"/>
                <a:sym typeface="Arial" panose="020B0604020202020204" pitchFamily="34" charset="0"/>
              </a:rPr>
              <a:t>NATS</a:t>
            </a:r>
          </a:p>
        </p:txBody>
      </p:sp>
      <p:sp>
        <p:nvSpPr>
          <p:cNvPr id="41" name="TextBox 13">
            <a:extLst>
              <a:ext uri="{FF2B5EF4-FFF2-40B4-BE49-F238E27FC236}">
                <a16:creationId xmlns:a16="http://schemas.microsoft.com/office/drawing/2014/main" id="{D949CED6-3FC3-F481-610D-BEB68A65CEA9}"/>
              </a:ext>
            </a:extLst>
          </p:cNvPr>
          <p:cNvSpPr txBox="1"/>
          <p:nvPr/>
        </p:nvSpPr>
        <p:spPr>
          <a:xfrm>
            <a:off x="4693926" y="3835718"/>
            <a:ext cx="2516751" cy="553998"/>
          </a:xfrm>
          <a:prstGeom prst="rect">
            <a:avLst/>
          </a:prstGeom>
          <a:noFill/>
        </p:spPr>
        <p:txBody>
          <a:bodyPr wrap="square" lIns="0" tIns="0" rIns="0" bIns="0">
            <a:spAutoFit/>
          </a:bodyPr>
          <a:lstStyle/>
          <a:p>
            <a:pPr algn="ctr" defTabSz="912495">
              <a:spcBef>
                <a:spcPct val="20000"/>
              </a:spcBef>
              <a:defRPr/>
            </a:pPr>
            <a:r>
              <a:rPr lang="en-US" sz="3600" b="1" dirty="0" err="1">
                <a:solidFill>
                  <a:schemeClr val="bg1"/>
                </a:solidFill>
                <a:ea typeface="字魂59号-创粗黑" panose="00000500000000000000" pitchFamily="2" charset="-122"/>
                <a:cs typeface="+mn-ea"/>
                <a:sym typeface="Arial" panose="020B0604020202020204" pitchFamily="34" charset="0"/>
              </a:rPr>
              <a:t>CloudEvents</a:t>
            </a:r>
            <a:endParaRPr lang="en-US" sz="3600" b="1" dirty="0">
              <a:solidFill>
                <a:schemeClr val="bg1"/>
              </a:solidFill>
              <a:ea typeface="字魂59号-创粗黑" panose="00000500000000000000" pitchFamily="2" charset="-122"/>
              <a:cs typeface="+mn-ea"/>
              <a:sym typeface="Arial" panose="020B0604020202020204" pitchFamily="34" charset="0"/>
            </a:endParaRPr>
          </a:p>
        </p:txBody>
      </p:sp>
      <p:pic>
        <p:nvPicPr>
          <p:cNvPr id="43" name="Picture 42" descr="A logo of a company&#10;&#10;Description automatically generated">
            <a:extLst>
              <a:ext uri="{FF2B5EF4-FFF2-40B4-BE49-F238E27FC236}">
                <a16:creationId xmlns:a16="http://schemas.microsoft.com/office/drawing/2014/main" id="{AD474BB9-D4F9-7873-9F33-778F363B54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9298" y="1549400"/>
            <a:ext cx="1905000" cy="187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9A005-ABD5-2767-CDCE-57144CBC54F0}"/>
            </a:ext>
          </a:extLst>
        </p:cNvPr>
        <p:cNvGrpSpPr/>
        <p:nvPr/>
      </p:nvGrpSpPr>
      <p:grpSpPr>
        <a:xfrm>
          <a:off x="0" y="0"/>
          <a:ext cx="0" cy="0"/>
          <a:chOff x="0" y="0"/>
          <a:chExt cx="0" cy="0"/>
        </a:xfrm>
      </p:grpSpPr>
      <p:pic>
        <p:nvPicPr>
          <p:cNvPr id="5" name="图片 4" descr="09">
            <a:extLst>
              <a:ext uri="{FF2B5EF4-FFF2-40B4-BE49-F238E27FC236}">
                <a16:creationId xmlns:a16="http://schemas.microsoft.com/office/drawing/2014/main" id="{17CD93CC-4379-9730-3A3E-A32A16C20CF6}"/>
              </a:ext>
            </a:extLst>
          </p:cNvPr>
          <p:cNvPicPr>
            <a:picLocks noChangeAspect="1"/>
          </p:cNvPicPr>
          <p:nvPr/>
        </p:nvPicPr>
        <p:blipFill>
          <a:blip r:embed="rId4"/>
          <a:stretch>
            <a:fillRect/>
          </a:stretch>
        </p:blipFill>
        <p:spPr>
          <a:xfrm flipH="1" flipV="1">
            <a:off x="20320" y="1459865"/>
            <a:ext cx="6474460" cy="5383530"/>
          </a:xfrm>
          <a:prstGeom prst="rect">
            <a:avLst/>
          </a:prstGeom>
        </p:spPr>
      </p:pic>
      <p:sp>
        <p:nvSpPr>
          <p:cNvPr id="6" name="文本框 5">
            <a:extLst>
              <a:ext uri="{FF2B5EF4-FFF2-40B4-BE49-F238E27FC236}">
                <a16:creationId xmlns:a16="http://schemas.microsoft.com/office/drawing/2014/main" id="{29006944-A54D-34FB-9E66-BC33B23A1284}"/>
              </a:ext>
            </a:extLst>
          </p:cNvPr>
          <p:cNvSpPr txBox="1"/>
          <p:nvPr/>
        </p:nvSpPr>
        <p:spPr>
          <a:xfrm>
            <a:off x="5233193" y="2413337"/>
            <a:ext cx="5314261" cy="1015663"/>
          </a:xfrm>
          <a:prstGeom prst="rect">
            <a:avLst/>
          </a:prstGeom>
          <a:noFill/>
        </p:spPr>
        <p:txBody>
          <a:bodyPr wrap="square" rtlCol="0">
            <a:spAutoFit/>
          </a:bodyPr>
          <a:lstStyle/>
          <a:p>
            <a:r>
              <a:rPr lang="en-US" altLang="zh-CN" sz="6000" b="1" dirty="0">
                <a:solidFill>
                  <a:srgbClr val="1EE2F4"/>
                </a:solidFill>
                <a:ea typeface="字魂59号-创粗黑" panose="00000500000000000000" pitchFamily="2" charset="-122"/>
              </a:rPr>
              <a:t>NATS</a:t>
            </a:r>
          </a:p>
        </p:txBody>
      </p:sp>
    </p:spTree>
    <p:custDataLst>
      <p:tags r:id="rId1"/>
    </p:custDataLst>
    <p:extLst>
      <p:ext uri="{BB962C8B-B14F-4D97-AF65-F5344CB8AC3E}">
        <p14:creationId xmlns:p14="http://schemas.microsoft.com/office/powerpoint/2010/main" val="866196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G来了"/>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5G Technology Speed Template，Freepptbackgrounds.n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1262</Words>
  <Application>Microsoft Macintosh PowerPoint</Application>
  <PresentationFormat>Widescreen</PresentationFormat>
  <Paragraphs>135</Paragraphs>
  <Slides>25</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Calibri</vt:lpstr>
      <vt:lpstr>Calibri Light</vt:lpstr>
      <vt:lpstr>Wingdings</vt:lpstr>
      <vt:lpstr>字魂59号-创粗黑</vt:lpstr>
      <vt:lpstr>5G Technology Speed Template，Freepptbackgrounds.net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Freepptbackgrounds.net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 Speed Template</dc:title>
  <dc:subject>Freepptbackgrounds.net</dc:subject>
  <dc:creator>Powerpoint Template</dc:creator>
  <cp:keywords>5G Technology Speed Template</cp:keywords>
  <dc:description>5G Technology Speed Template_x000d_
www.freepptbackgrounds.net</dc:description>
  <cp:lastModifiedBy>Artur Ciocanu</cp:lastModifiedBy>
  <cp:revision>39</cp:revision>
  <dcterms:created xsi:type="dcterms:W3CDTF">2019-04-30T15:06:07Z</dcterms:created>
  <dcterms:modified xsi:type="dcterms:W3CDTF">2024-09-12T20:05:34Z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